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56" r:id="rId3"/>
    <p:sldId id="257" r:id="rId4"/>
    <p:sldId id="264" r:id="rId5"/>
    <p:sldId id="269" r:id="rId6"/>
    <p:sldId id="270" r:id="rId7"/>
    <p:sldId id="277" r:id="rId8"/>
    <p:sldId id="271" r:id="rId9"/>
    <p:sldId id="272" r:id="rId10"/>
    <p:sldId id="273" r:id="rId11"/>
    <p:sldId id="274" r:id="rId12"/>
    <p:sldId id="275" r:id="rId13"/>
    <p:sldId id="263" r:id="rId14"/>
    <p:sldId id="267" r:id="rId15"/>
    <p:sldId id="259" r:id="rId16"/>
    <p:sldId id="260" r:id="rId17"/>
    <p:sldId id="261" r:id="rId18"/>
    <p:sldId id="26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A1D"/>
    <a:srgbClr val="15A31C"/>
    <a:srgbClr val="072E7B"/>
    <a:srgbClr val="04247E"/>
    <a:srgbClr val="06367C"/>
    <a:srgbClr val="118517"/>
    <a:srgbClr val="19C121"/>
    <a:srgbClr val="449654"/>
    <a:srgbClr val="449644"/>
    <a:srgbClr val="387C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86" d="100"/>
          <a:sy n="86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54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F5B06-AC1E-45A1-8803-668B79FAA84C}" type="datetimeFigureOut">
              <a:rPr lang="ru-RU" smtClean="0"/>
              <a:pPr/>
              <a:t>30.09.2016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9F57-6727-4687-9954-406B0EA14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9F57-6727-4687-9954-406B0EA14B4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DF648-B4C1-4937-8C52-92FE0F4206D2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93A4-1723-448C-92A3-D5EA7F47D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3A025-67CF-4716-AC60-ED3AE8951EDF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FC82-389D-4D52-B9C7-D0D6E08D4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2CAB-9620-4733-AA67-C883EB370C6F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3B94-78DD-403E-8EF6-754041D06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9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1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5FEB-5F5F-4540-8637-2D21DB3B8134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C0634-2A35-4D7C-8A81-CA37D0938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Q:\DataBox\EastOne\DComm\ФОНД\Завтра.UA\дизайн\Ребрендинг 2013\Логотип\Финальные варианты\zavtra_files_V1\logo_zavtra_u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6183306"/>
            <a:ext cx="2232248" cy="5580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7849D-1969-463D-BE15-112C2F6C131D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2EF902-730A-4301-9C5A-5AAE543A0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6559" y="2348880"/>
            <a:ext cx="6981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356992"/>
            <a:ext cx="77048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err="1" smtClean="0">
                <a:latin typeface="+mj-lt"/>
              </a:rPr>
              <a:t>Науков</a:t>
            </a:r>
            <a:r>
              <a:rPr lang="uk-UA" b="1" dirty="0" smtClean="0">
                <a:latin typeface="+mj-lt"/>
              </a:rPr>
              <a:t>і пікніки </a:t>
            </a:r>
            <a:r>
              <a:rPr lang="en-US" b="1" dirty="0" smtClean="0">
                <a:latin typeface="+mj-lt"/>
              </a:rPr>
              <a:t>Brain Run </a:t>
            </a:r>
            <a:r>
              <a:rPr lang="uk-UA" dirty="0" smtClean="0">
                <a:latin typeface="+mj-lt"/>
              </a:rPr>
              <a:t>–</a:t>
            </a:r>
            <a:r>
              <a:rPr lang="en-US" dirty="0" smtClean="0">
                <a:latin typeface="+mj-lt"/>
              </a:rPr>
              <a:t> </a:t>
            </a:r>
            <a:r>
              <a:rPr lang="uk-UA" dirty="0" smtClean="0">
                <a:latin typeface="+mj-lt"/>
              </a:rPr>
              <a:t>цей проект є частиною Наукових пікніків та сповідує його основну ідею – наука може та має бути цікавою для суспільства.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Brain Run </a:t>
            </a:r>
            <a:r>
              <a:rPr lang="uk-UA" dirty="0"/>
              <a:t>–</a:t>
            </a:r>
            <a:r>
              <a:rPr lang="uk-UA" dirty="0" smtClean="0">
                <a:latin typeface="+mj-lt"/>
              </a:rPr>
              <a:t> це наукові </a:t>
            </a:r>
            <a:r>
              <a:rPr lang="uk-UA" dirty="0" err="1" smtClean="0">
                <a:latin typeface="+mj-lt"/>
              </a:rPr>
              <a:t>квести</a:t>
            </a:r>
            <a:r>
              <a:rPr lang="uk-UA" dirty="0" smtClean="0">
                <a:latin typeface="+mj-lt"/>
              </a:rPr>
              <a:t> для дітей віком 8-15 років,які будуть проводитися на замовлення батьків, державних та приватних шкіл, корпоративних клієнтів.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latin typeface="+mj-lt"/>
              </a:rPr>
              <a:t>Brain Run </a:t>
            </a:r>
            <a:r>
              <a:rPr lang="uk-UA" dirty="0" smtClean="0">
                <a:latin typeface="+mj-lt"/>
              </a:rPr>
              <a:t>– це соціальне підприємництво , яке спрямоване на підтримку основного проекту Наукові </a:t>
            </a:r>
            <a:r>
              <a:rPr lang="uk-UA" dirty="0" err="1" smtClean="0">
                <a:latin typeface="+mj-lt"/>
              </a:rPr>
              <a:t>пікнікі</a:t>
            </a:r>
            <a:r>
              <a:rPr lang="uk-UA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pic>
        <p:nvPicPr>
          <p:cNvPr id="28674" name="Picture 2" descr="https://scontent-ams3-1.xx.fbcdn.net/hphotos-xpa1/v/t1.0-9/12011159_1116090618421114_2040667413674658514_n.jpg?oh=5ac127b702bf55c5976e8770ce3cb470&amp;oe=569B9F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2965" y="980728"/>
            <a:ext cx="2758070" cy="228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63888" y="3349347"/>
            <a:ext cx="79216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800" b="1" dirty="0"/>
          </a:p>
          <a:p>
            <a:r>
              <a:rPr lang="uk-UA" sz="800" b="1" dirty="0" smtClean="0"/>
              <a:t> </a:t>
            </a:r>
            <a:endParaRPr lang="uk-UA" sz="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8478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+mj-lt"/>
              </a:rPr>
              <a:t>Geek-picnic</a:t>
            </a:r>
            <a:endParaRPr lang="ru-RU" sz="54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356992"/>
            <a:ext cx="770485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Geek-picnic </a:t>
            </a:r>
            <a:r>
              <a:rPr lang="ru-RU" b="1" dirty="0" smtClean="0">
                <a:latin typeface="+mj-lt"/>
              </a:rPr>
              <a:t>в </a:t>
            </a:r>
            <a:r>
              <a:rPr lang="ru-RU" b="1" dirty="0" err="1" smtClean="0">
                <a:latin typeface="+mj-lt"/>
              </a:rPr>
              <a:t>Дніпропетровську</a:t>
            </a:r>
            <a:r>
              <a:rPr lang="ru-RU" b="1" dirty="0" smtClean="0">
                <a:latin typeface="+mj-lt"/>
              </a:rPr>
              <a:t>  - </a:t>
            </a:r>
            <a:r>
              <a:rPr lang="ru-RU" dirty="0" err="1" smtClean="0">
                <a:latin typeface="+mj-lt"/>
              </a:rPr>
              <a:t>регіональна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спільнота</a:t>
            </a:r>
            <a:r>
              <a:rPr lang="ru-RU" dirty="0" smtClean="0">
                <a:latin typeface="+mj-lt"/>
              </a:rPr>
              <a:t> Завтра.</a:t>
            </a:r>
            <a:r>
              <a:rPr lang="en-US" dirty="0" smtClean="0">
                <a:latin typeface="+mj-lt"/>
              </a:rPr>
              <a:t>UA </a:t>
            </a:r>
            <a:r>
              <a:rPr lang="ru-RU" dirty="0" smtClean="0">
                <a:latin typeface="+mj-lt"/>
              </a:rPr>
              <a:t> провела </a:t>
            </a:r>
            <a:r>
              <a:rPr lang="ru-RU" dirty="0" err="1" smtClean="0">
                <a:latin typeface="+mj-lt"/>
              </a:rPr>
              <a:t>зах</a:t>
            </a:r>
            <a:r>
              <a:rPr lang="uk-UA" dirty="0" err="1" smtClean="0">
                <a:latin typeface="+mj-lt"/>
              </a:rPr>
              <a:t>ід</a:t>
            </a:r>
            <a:r>
              <a:rPr lang="uk-UA" dirty="0" smtClean="0">
                <a:latin typeface="+mj-lt"/>
              </a:rPr>
              <a:t> для </a:t>
            </a:r>
            <a:r>
              <a:rPr lang="en-US" dirty="0" smtClean="0">
                <a:latin typeface="+mj-lt"/>
              </a:rPr>
              <a:t>IT </a:t>
            </a:r>
            <a:r>
              <a:rPr lang="uk-UA" dirty="0" smtClean="0">
                <a:latin typeface="+mj-lt"/>
              </a:rPr>
              <a:t>спільноти Дніпропетровська.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dirty="0" smtClean="0">
                <a:latin typeface="+mj-lt"/>
              </a:rPr>
              <a:t>В </a:t>
            </a:r>
            <a:r>
              <a:rPr lang="ru-RU" dirty="0" err="1" smtClean="0">
                <a:latin typeface="+mj-lt"/>
              </a:rPr>
              <a:t>невимушеній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атмосфері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однодумців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пройшли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хардварні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воркшопи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з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хендмейдними</a:t>
            </a:r>
            <a:r>
              <a:rPr lang="ru-RU" dirty="0" smtClean="0">
                <a:latin typeface="+mj-lt"/>
              </a:rPr>
              <a:t> железяками, </a:t>
            </a:r>
            <a:r>
              <a:rPr lang="ru-RU" dirty="0" err="1" smtClean="0">
                <a:latin typeface="+mj-lt"/>
              </a:rPr>
              <a:t>дронами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</a:t>
            </a:r>
            <a:r>
              <a:rPr lang="ru-RU" dirty="0" smtClean="0">
                <a:latin typeface="+mj-lt"/>
              </a:rPr>
              <a:t> роботами, </a:t>
            </a:r>
            <a:r>
              <a:rPr lang="ru-RU" dirty="0" err="1" smtClean="0">
                <a:latin typeface="+mj-lt"/>
              </a:rPr>
              <a:t>можна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було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проїхатися</a:t>
            </a:r>
            <a:r>
              <a:rPr lang="ru-RU" dirty="0" smtClean="0">
                <a:latin typeface="+mj-lt"/>
              </a:rPr>
              <a:t> на </a:t>
            </a:r>
            <a:r>
              <a:rPr lang="ru-RU" dirty="0" err="1" smtClean="0">
                <a:latin typeface="+mj-lt"/>
              </a:rPr>
              <a:t>українському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електробайку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поспілкуватися</a:t>
            </a:r>
            <a:r>
              <a:rPr lang="ru-RU" dirty="0" smtClean="0">
                <a:latin typeface="+mj-lt"/>
              </a:rPr>
              <a:t>  </a:t>
            </a:r>
            <a:r>
              <a:rPr lang="ru-RU" dirty="0" err="1" smtClean="0">
                <a:latin typeface="+mj-lt"/>
              </a:rPr>
              <a:t>з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фаундерами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стартапів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експертами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ІТ-бізнесу</a:t>
            </a:r>
            <a:r>
              <a:rPr lang="ru-RU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dirty="0" err="1" smtClean="0">
                <a:latin typeface="+mj-lt"/>
              </a:rPr>
              <a:t>Пройшли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цікаві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лекції</a:t>
            </a:r>
            <a:r>
              <a:rPr lang="ru-RU" dirty="0" smtClean="0">
                <a:latin typeface="+mj-lt"/>
              </a:rPr>
              <a:t> на </a:t>
            </a:r>
            <a:r>
              <a:rPr lang="ru-RU" dirty="0" err="1" smtClean="0">
                <a:latin typeface="+mj-lt"/>
              </a:rPr>
              <a:t>траві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на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актуальні</a:t>
            </a:r>
            <a:r>
              <a:rPr lang="ru-RU" dirty="0" smtClean="0">
                <a:latin typeface="+mj-lt"/>
              </a:rPr>
              <a:t> темы </a:t>
            </a:r>
            <a:r>
              <a:rPr lang="ru-RU" dirty="0" err="1" smtClean="0">
                <a:latin typeface="+mj-lt"/>
              </a:rPr>
              <a:t>it-сучасності</a:t>
            </a:r>
            <a:r>
              <a:rPr lang="ru-RU" dirty="0" smtClean="0">
                <a:latin typeface="+mj-lt"/>
              </a:rPr>
              <a:t>. Руками </a:t>
            </a:r>
            <a:r>
              <a:rPr lang="ru-RU" dirty="0" err="1" smtClean="0">
                <a:latin typeface="+mj-lt"/>
              </a:rPr>
              <a:t>стипендіатів</a:t>
            </a:r>
            <a:r>
              <a:rPr lang="ru-RU" dirty="0" smtClean="0">
                <a:latin typeface="+mj-lt"/>
              </a:rPr>
              <a:t> створено та проведено </a:t>
            </a:r>
            <a:r>
              <a:rPr lang="ru-RU" dirty="0" err="1" smtClean="0">
                <a:latin typeface="+mj-lt"/>
              </a:rPr>
              <a:t>електро-шоу</a:t>
            </a:r>
            <a:r>
              <a:rPr lang="ru-RU" dirty="0" smtClean="0">
                <a:latin typeface="+mj-lt"/>
              </a:rPr>
              <a:t>. </a:t>
            </a:r>
            <a:r>
              <a:rPr lang="ru-RU" dirty="0" err="1" smtClean="0">
                <a:latin typeface="+mj-lt"/>
              </a:rPr>
              <a:t>Сьогодні</a:t>
            </a:r>
            <a:r>
              <a:rPr lang="ru-RU" dirty="0" smtClean="0">
                <a:latin typeface="+mj-lt"/>
              </a:rPr>
              <a:t> проект </a:t>
            </a:r>
            <a:r>
              <a:rPr lang="ru-RU" dirty="0" err="1" smtClean="0">
                <a:latin typeface="+mj-lt"/>
              </a:rPr>
              <a:t>планує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перехід</a:t>
            </a:r>
            <a:r>
              <a:rPr lang="ru-RU" dirty="0" smtClean="0">
                <a:latin typeface="+mj-lt"/>
              </a:rPr>
              <a:t> на </a:t>
            </a:r>
            <a:r>
              <a:rPr lang="ru-RU" dirty="0" err="1" smtClean="0">
                <a:latin typeface="+mj-lt"/>
              </a:rPr>
              <a:t>системну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реалізацію</a:t>
            </a:r>
            <a:r>
              <a:rPr lang="ru-RU" dirty="0" smtClean="0">
                <a:latin typeface="+mj-lt"/>
              </a:rPr>
              <a:t>.</a:t>
            </a:r>
            <a:endParaRPr lang="en-US" b="1" dirty="0">
              <a:latin typeface="+mj-lt"/>
            </a:endParaRPr>
          </a:p>
        </p:txBody>
      </p:sp>
      <p:pic>
        <p:nvPicPr>
          <p:cNvPr id="24578" name="Picture 2" descr="C:\Users\nderevyanchenko\Desktop\zavtra\11856548_1639733016310274_7399732522701887230_o.jpg"/>
          <p:cNvPicPr>
            <a:picLocks noChangeAspect="1" noChangeArrowheads="1"/>
          </p:cNvPicPr>
          <p:nvPr/>
        </p:nvPicPr>
        <p:blipFill>
          <a:blip r:embed="rId2" cstate="print"/>
          <a:srcRect l="3106" t="14260" r="59424" b="30474"/>
          <a:stretch>
            <a:fillRect/>
          </a:stretch>
        </p:blipFill>
        <p:spPr bwMode="auto">
          <a:xfrm>
            <a:off x="2627784" y="1196752"/>
            <a:ext cx="3888432" cy="203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356992"/>
            <a:ext cx="77048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dirty="0" smtClean="0">
                <a:latin typeface="+mj-lt"/>
              </a:rPr>
              <a:t>Велосипедом на навчання </a:t>
            </a:r>
            <a:r>
              <a:rPr lang="uk-UA" dirty="0" smtClean="0">
                <a:latin typeface="+mj-lt"/>
              </a:rPr>
              <a:t>– проект, мета якого облаштувати в місті вищі навчальні заклади </a:t>
            </a:r>
            <a:r>
              <a:rPr lang="uk-UA" dirty="0" err="1" smtClean="0">
                <a:latin typeface="+mj-lt"/>
              </a:rPr>
              <a:t>велопарковками</a:t>
            </a:r>
            <a:endParaRPr lang="uk-UA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</a:rPr>
              <a:t>Кількість власників велосипедів в Україні кожного дня зростає. Однак, однією з головних проблем </a:t>
            </a:r>
            <a:r>
              <a:rPr lang="uk-UA" dirty="0" err="1" smtClean="0">
                <a:latin typeface="+mj-lt"/>
              </a:rPr>
              <a:t>велосипедістів</a:t>
            </a:r>
            <a:r>
              <a:rPr lang="uk-UA" dirty="0" smtClean="0">
                <a:latin typeface="+mj-lt"/>
              </a:rPr>
              <a:t> є відсутність </a:t>
            </a:r>
            <a:r>
              <a:rPr lang="uk-UA" dirty="0" err="1" smtClean="0">
                <a:latin typeface="+mj-lt"/>
              </a:rPr>
              <a:t>велоінфраструктури</a:t>
            </a:r>
            <a:r>
              <a:rPr lang="uk-UA" dirty="0" smtClean="0">
                <a:latin typeface="+mj-lt"/>
              </a:rPr>
              <a:t>. І в першу чергу </a:t>
            </a:r>
            <a:r>
              <a:rPr lang="uk-UA" dirty="0" err="1" smtClean="0">
                <a:latin typeface="+mj-lt"/>
              </a:rPr>
              <a:t>велопарковок</a:t>
            </a:r>
            <a:r>
              <a:rPr lang="uk-UA" dirty="0" smtClean="0">
                <a:latin typeface="+mj-lt"/>
              </a:rPr>
              <a:t> не вистачає біля навчальних закладів.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</a:rPr>
              <a:t>Результат на сьогодні: вже встановлено  </a:t>
            </a:r>
            <a:r>
              <a:rPr lang="uk-UA" dirty="0" err="1" smtClean="0">
                <a:latin typeface="+mj-lt"/>
              </a:rPr>
              <a:t>велопарковки</a:t>
            </a:r>
            <a:r>
              <a:rPr lang="uk-UA" dirty="0" smtClean="0">
                <a:latin typeface="+mj-lt"/>
              </a:rPr>
              <a:t>  більше ніж на </a:t>
            </a:r>
            <a:r>
              <a:rPr lang="en-US" smtClean="0">
                <a:latin typeface="+mj-lt"/>
              </a:rPr>
              <a:t>3</a:t>
            </a:r>
            <a:r>
              <a:rPr lang="uk-UA" smtClean="0">
                <a:latin typeface="+mj-lt"/>
              </a:rPr>
              <a:t>00 </a:t>
            </a:r>
            <a:r>
              <a:rPr lang="uk-UA" dirty="0" smtClean="0">
                <a:latin typeface="+mj-lt"/>
              </a:rPr>
              <a:t>велосипедів в Києві та Дніпропетровську. </a:t>
            </a:r>
            <a:endParaRPr lang="ru-RU" dirty="0">
              <a:latin typeface="+mj-lt"/>
            </a:endParaRPr>
          </a:p>
        </p:txBody>
      </p:sp>
      <p:pic>
        <p:nvPicPr>
          <p:cNvPr id="5123" name="Picture 3" descr="C:\Users\Epoddyachenko\Downloads\Новая папка\1502479_238684066323429_640778326991616754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124744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323528" y="1899116"/>
            <a:ext cx="6768752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Студент </a:t>
            </a:r>
            <a:r>
              <a:rPr lang="ru-RU" dirty="0" err="1">
                <a:latin typeface="Calibri" pitchFamily="34" charset="0"/>
              </a:rPr>
              <a:t>очної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форми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навчання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3 - 6 </a:t>
            </a:r>
            <a:r>
              <a:rPr lang="ru-RU" b="1" dirty="0" err="1" smtClean="0">
                <a:latin typeface="Calibri" pitchFamily="34" charset="0"/>
              </a:rPr>
              <a:t>курсів</a:t>
            </a:r>
            <a:endParaRPr lang="ru-RU" b="1" dirty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ВНЗ </a:t>
            </a:r>
            <a:r>
              <a:rPr lang="ru-RU" dirty="0" err="1">
                <a:latin typeface="Calibri" pitchFamily="34" charset="0"/>
              </a:rPr>
              <a:t>України</a:t>
            </a:r>
            <a:r>
              <a:rPr lang="ru-RU" dirty="0">
                <a:latin typeface="Calibri" pitchFamily="34" charset="0"/>
              </a:rPr>
              <a:t> ІV </a:t>
            </a:r>
            <a:r>
              <a:rPr lang="ru-RU" dirty="0" err="1">
                <a:latin typeface="Calibri" pitchFamily="34" charset="0"/>
              </a:rPr>
              <a:t>рівня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акредитації</a:t>
            </a:r>
            <a:r>
              <a:rPr lang="ru-RU" dirty="0">
                <a:latin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</a:rPr>
              <a:t>який</a:t>
            </a:r>
            <a:r>
              <a:rPr lang="ru-RU" dirty="0">
                <a:latin typeface="Calibri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uk-UA" dirty="0">
              <a:latin typeface="Calibri" pitchFamily="34" charset="0"/>
            </a:endParaRPr>
          </a:p>
          <a:p>
            <a:pPr indent="180000">
              <a:buFont typeface="Arial" pitchFamily="34" charset="0"/>
              <a:buChar char="•"/>
            </a:pPr>
            <a:r>
              <a:rPr lang="ru-RU" dirty="0" err="1" smtClean="0">
                <a:latin typeface="Calibri" pitchFamily="34" charset="0"/>
              </a:rPr>
              <a:t>ц</a:t>
            </a:r>
            <a:r>
              <a:rPr lang="uk-UA" dirty="0" err="1" smtClean="0">
                <a:latin typeface="Calibri" pitchFamily="34" charset="0"/>
              </a:rPr>
              <a:t>ікавиться</a:t>
            </a:r>
            <a:r>
              <a:rPr lang="uk-UA" dirty="0" smtClean="0">
                <a:latin typeface="Calibri" pitchFamily="34" charset="0"/>
              </a:rPr>
              <a:t> </a:t>
            </a:r>
            <a:r>
              <a:rPr lang="uk-UA" dirty="0">
                <a:latin typeface="Calibri" pitchFamily="34" charset="0"/>
              </a:rPr>
              <a:t>наукою і бере </a:t>
            </a:r>
            <a:r>
              <a:rPr lang="uk-UA" dirty="0" smtClean="0">
                <a:latin typeface="Calibri" pitchFamily="34" charset="0"/>
              </a:rPr>
              <a:t>участь</a:t>
            </a:r>
          </a:p>
          <a:p>
            <a:pPr indent="180000"/>
            <a:r>
              <a:rPr lang="uk-UA" dirty="0" smtClean="0">
                <a:latin typeface="Calibri" pitchFamily="34" charset="0"/>
              </a:rPr>
              <a:t>в </a:t>
            </a:r>
            <a:r>
              <a:rPr lang="uk-UA" dirty="0">
                <a:latin typeface="Calibri" pitchFamily="34" charset="0"/>
              </a:rPr>
              <a:t>наукових розробках або дослідженнях</a:t>
            </a:r>
            <a:r>
              <a:rPr lang="uk-UA" dirty="0" smtClean="0">
                <a:latin typeface="Calibri" pitchFamily="34" charset="0"/>
              </a:rPr>
              <a:t>;</a:t>
            </a:r>
          </a:p>
          <a:p>
            <a:pPr indent="180000"/>
            <a:endParaRPr lang="uk-UA" dirty="0">
              <a:latin typeface="Calibri" pitchFamily="34" charset="0"/>
            </a:endParaRPr>
          </a:p>
          <a:p>
            <a:pPr indent="180000"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активно </a:t>
            </a:r>
            <a:r>
              <a:rPr lang="uk-UA" dirty="0">
                <a:latin typeface="Calibri" pitchFamily="34" charset="0"/>
              </a:rPr>
              <a:t>долучається до </a:t>
            </a:r>
            <a:r>
              <a:rPr lang="uk-UA" dirty="0" smtClean="0">
                <a:latin typeface="Calibri" pitchFamily="34" charset="0"/>
              </a:rPr>
              <a:t>громадських</a:t>
            </a:r>
          </a:p>
          <a:p>
            <a:pPr indent="180000"/>
            <a:r>
              <a:rPr lang="uk-UA" dirty="0" smtClean="0">
                <a:latin typeface="Calibri" pitchFamily="34" charset="0"/>
              </a:rPr>
              <a:t>та </a:t>
            </a:r>
            <a:r>
              <a:rPr lang="uk-UA" dirty="0">
                <a:latin typeface="Calibri" pitchFamily="34" charset="0"/>
              </a:rPr>
              <a:t>соціальних ініціатив;</a:t>
            </a:r>
          </a:p>
          <a:p>
            <a:pPr indent="180000">
              <a:buFont typeface="Arial" pitchFamily="34" charset="0"/>
              <a:buChar char="•"/>
            </a:pPr>
            <a:endParaRPr lang="uk-UA" dirty="0" smtClean="0">
              <a:latin typeface="Calibri" pitchFamily="34" charset="0"/>
            </a:endParaRPr>
          </a:p>
          <a:p>
            <a:pPr indent="180000"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прагне </a:t>
            </a:r>
            <a:r>
              <a:rPr lang="uk-UA" dirty="0">
                <a:latin typeface="Calibri" pitchFamily="34" charset="0"/>
              </a:rPr>
              <a:t>власними діями змінити Україну!</a:t>
            </a:r>
            <a:endParaRPr lang="ru-RU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ru-RU" sz="700" dirty="0">
              <a:latin typeface="Calibri" pitchFamily="34" charset="0"/>
            </a:endParaRPr>
          </a:p>
        </p:txBody>
      </p:sp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651500" y="3500438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266" y="125968"/>
            <a:ext cx="683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Хто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може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стати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учасником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конкурсу?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2" descr="Q:\DataBox\EastOne\DComm\EPoddyachenko\завтра юа\promo\фо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316" y="980728"/>
            <a:ext cx="3288170" cy="246612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Epoddyachenko\Downloads\yes_15\2_day\cecfc5677241c199bea0fd07cf76b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549509"/>
            <a:ext cx="3282402" cy="2183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95536" y="1196752"/>
            <a:ext cx="468052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b="1" dirty="0" smtClean="0">
                <a:latin typeface="+mj-lt"/>
              </a:rPr>
              <a:t>Студенти</a:t>
            </a:r>
            <a:r>
              <a:rPr lang="uk-UA" b="1" dirty="0">
                <a:latin typeface="+mj-lt"/>
              </a:rPr>
              <a:t>, які мають:</a:t>
            </a:r>
          </a:p>
          <a:p>
            <a:pPr algn="ctr">
              <a:defRPr/>
            </a:pPr>
            <a:endParaRPr lang="ru-RU" b="1" dirty="0">
              <a:latin typeface="+mj-lt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</a:rPr>
              <a:t>активну громадянську позицію та беруть участь у  впровадженні громадських і соціальних проектів та ініціатив, що підтверджується рекомендаційним листом;</a:t>
            </a:r>
            <a:endParaRPr lang="ru-RU" dirty="0">
              <a:latin typeface="+mj-lt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latin typeface="+mj-lt"/>
              </a:rPr>
              <a:t>академічн</a:t>
            </a:r>
            <a:r>
              <a:rPr lang="uk-UA" dirty="0">
                <a:latin typeface="+mj-lt"/>
              </a:rPr>
              <a:t>у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успі</a:t>
            </a:r>
            <a:r>
              <a:rPr lang="uk-UA" dirty="0">
                <a:latin typeface="+mj-lt"/>
              </a:rPr>
              <a:t>ш</a:t>
            </a:r>
            <a:r>
              <a:rPr lang="en-US" dirty="0" err="1">
                <a:latin typeface="+mj-lt"/>
              </a:rPr>
              <a:t>ність</a:t>
            </a:r>
            <a:r>
              <a:rPr lang="uk-UA" dirty="0">
                <a:latin typeface="+mj-lt"/>
              </a:rPr>
              <a:t>;</a:t>
            </a:r>
            <a:endParaRPr lang="ru-RU" dirty="0">
              <a:latin typeface="+mj-lt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latin typeface="+mj-lt"/>
              </a:rPr>
              <a:t>оригінальність </a:t>
            </a:r>
            <a:r>
              <a:rPr lang="uk-UA" dirty="0">
                <a:latin typeface="+mj-lt"/>
              </a:rPr>
              <a:t>наукових ідей та досліджень, представлених в конкурсній роботі;</a:t>
            </a:r>
            <a:endParaRPr lang="ru-RU" dirty="0">
              <a:latin typeface="+mj-lt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latin typeface="+mj-lt"/>
              </a:rPr>
              <a:t>мотивацію </a:t>
            </a:r>
            <a:r>
              <a:rPr lang="uk-UA" dirty="0">
                <a:latin typeface="+mj-lt"/>
              </a:rPr>
              <a:t>до особистісного та професійного росту;</a:t>
            </a:r>
            <a:endParaRPr lang="ru-RU" dirty="0">
              <a:latin typeface="+mj-lt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latin typeface="+mj-lt"/>
              </a:rPr>
              <a:t>лідерський </a:t>
            </a:r>
            <a:r>
              <a:rPr lang="uk-UA" dirty="0">
                <a:latin typeface="+mj-lt"/>
              </a:rPr>
              <a:t>потенціал, комунікаційні та творчі здібності.</a:t>
            </a:r>
            <a:endParaRPr lang="ru-RU" dirty="0">
              <a:latin typeface="+mj-lt"/>
            </a:endParaRP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5651500" y="3500438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4643" y="125968"/>
            <a:ext cx="4845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Хто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перемагає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у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конкурсі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2050" name="Picture 2" descr="Q:\DataBox\EastOne\DComm\EPoddyachenko\завтра юа\можливості\315f281a0a23767be03a85d1d67e85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9136" y="980728"/>
            <a:ext cx="3215352" cy="482453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86916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6"/>
          <p:cNvSpPr txBox="1">
            <a:spLocks noChangeArrowheads="1"/>
          </p:cNvSpPr>
          <p:nvPr/>
        </p:nvSpPr>
        <p:spPr bwMode="auto">
          <a:xfrm>
            <a:off x="323528" y="2420888"/>
            <a:ext cx="7920881" cy="26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uk-UA" b="1" dirty="0" smtClean="0">
                <a:latin typeface="Calibri" pitchFamily="34" charset="0"/>
              </a:rPr>
              <a:t>Що необхідно підготувати:</a:t>
            </a: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Заявка-201</a:t>
            </a:r>
            <a:r>
              <a:rPr lang="en-US" dirty="0" smtClean="0">
                <a:latin typeface="Calibri" pitchFamily="34" charset="0"/>
              </a:rPr>
              <a:t>6</a:t>
            </a:r>
            <a:r>
              <a:rPr lang="uk-UA" dirty="0" smtClean="0">
                <a:latin typeface="Calibri" pitchFamily="34" charset="0"/>
              </a:rPr>
              <a:t> на участь у </a:t>
            </a:r>
            <a:r>
              <a:rPr lang="uk-UA" i="1" dirty="0" smtClean="0">
                <a:latin typeface="Calibri" pitchFamily="34" charset="0"/>
              </a:rPr>
              <a:t>Конкурсі – 201</a:t>
            </a:r>
            <a:r>
              <a:rPr lang="en-US" i="1" dirty="0" smtClean="0">
                <a:latin typeface="Calibri" pitchFamily="34" charset="0"/>
              </a:rPr>
              <a:t>6</a:t>
            </a:r>
            <a:r>
              <a:rPr lang="uk-UA" i="1" dirty="0" smtClean="0">
                <a:latin typeface="Calibri" pitchFamily="34" charset="0"/>
              </a:rPr>
              <a:t>/1</a:t>
            </a:r>
            <a:r>
              <a:rPr lang="en-US" i="1" dirty="0" smtClean="0">
                <a:latin typeface="Calibri" pitchFamily="34" charset="0"/>
              </a:rPr>
              <a:t>7</a:t>
            </a:r>
            <a:r>
              <a:rPr lang="uk-UA" dirty="0" smtClean="0">
                <a:latin typeface="Calibri" pitchFamily="34" charset="0"/>
              </a:rPr>
              <a:t>;</a:t>
            </a: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Самостійна </a:t>
            </a:r>
            <a:r>
              <a:rPr lang="uk-UA" dirty="0">
                <a:latin typeface="Calibri" pitchFamily="34" charset="0"/>
              </a:rPr>
              <a:t>конкурсна </a:t>
            </a:r>
            <a:r>
              <a:rPr lang="uk-UA" dirty="0" smtClean="0">
                <a:latin typeface="Calibri" pitchFamily="34" charset="0"/>
              </a:rPr>
              <a:t>робота;</a:t>
            </a:r>
            <a:endParaRPr lang="uk-UA" dirty="0">
              <a:latin typeface="Calibri" pitchFamily="34" charset="0"/>
            </a:endParaRP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Відгук </a:t>
            </a:r>
            <a:r>
              <a:rPr lang="uk-UA" dirty="0">
                <a:latin typeface="Calibri" pitchFamily="34" charset="0"/>
              </a:rPr>
              <a:t>наукового керівника (чи іншого авторитетного науковця) на конкурсну роботу;</a:t>
            </a: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Рекомендаційний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та </a:t>
            </a:r>
            <a:r>
              <a:rPr lang="ru-RU" dirty="0" err="1" smtClean="0">
                <a:latin typeface="Calibri" pitchFamily="34" charset="0"/>
              </a:rPr>
              <a:t>мотивац</a:t>
            </a:r>
            <a:r>
              <a:rPr lang="uk-UA" dirty="0" err="1" smtClean="0">
                <a:latin typeface="Calibri" pitchFamily="34" charset="0"/>
              </a:rPr>
              <a:t>ійний</a:t>
            </a:r>
            <a:r>
              <a:rPr lang="uk-UA" dirty="0" smtClean="0">
                <a:latin typeface="Calibri" pitchFamily="34" charset="0"/>
              </a:rPr>
              <a:t> листи;</a:t>
            </a:r>
            <a:endParaRPr lang="uk-UA" dirty="0">
              <a:latin typeface="Calibri" pitchFamily="34" charset="0"/>
            </a:endParaRP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Обґрунтування </a:t>
            </a:r>
            <a:r>
              <a:rPr lang="uk-UA" dirty="0">
                <a:latin typeface="Calibri" pitchFamily="34" charset="0"/>
              </a:rPr>
              <a:t>наукової </a:t>
            </a:r>
            <a:r>
              <a:rPr lang="uk-UA" dirty="0" smtClean="0">
                <a:latin typeface="Calibri" pitchFamily="34" charset="0"/>
              </a:rPr>
              <a:t>роботи;</a:t>
            </a: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Копії документів, які підтверджують наукову та соціальну діяльність;</a:t>
            </a:r>
          </a:p>
          <a:p>
            <a:pPr indent="180000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err="1" smtClean="0">
                <a:latin typeface="Calibri" pitchFamily="34" charset="0"/>
              </a:rPr>
              <a:t>Цьогорічна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</a:rPr>
              <a:t>фотографія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конкурсанта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5968"/>
            <a:ext cx="5017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взяти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участь у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конкурсі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20952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Calibri" pitchFamily="34" charset="0"/>
              </a:rPr>
              <a:t>З 15 жовтня до 30 листопада 201</a:t>
            </a:r>
            <a:r>
              <a:rPr lang="en-US" b="1" dirty="0" smtClean="0">
                <a:latin typeface="Calibri" pitchFamily="34" charset="0"/>
              </a:rPr>
              <a:t>6</a:t>
            </a:r>
            <a:r>
              <a:rPr lang="uk-UA" b="1" dirty="0" smtClean="0">
                <a:latin typeface="Calibri" pitchFamily="34" charset="0"/>
              </a:rPr>
              <a:t> року </a:t>
            </a:r>
            <a:r>
              <a:rPr lang="uk-UA" dirty="0" smtClean="0">
                <a:latin typeface="Calibri" pitchFamily="34" charset="0"/>
              </a:rPr>
              <a:t>зібрати</a:t>
            </a:r>
            <a:endParaRPr lang="en-US" dirty="0" smtClean="0">
              <a:latin typeface="Calibri" pitchFamily="34" charset="0"/>
            </a:endParaRPr>
          </a:p>
          <a:p>
            <a:r>
              <a:rPr lang="uk-UA" dirty="0" smtClean="0">
                <a:latin typeface="Calibri" pitchFamily="34" charset="0"/>
              </a:rPr>
              <a:t>та подати на конкурс необхідний</a:t>
            </a:r>
            <a:endParaRPr lang="en-US" dirty="0" smtClean="0">
              <a:latin typeface="Calibri" pitchFamily="34" charset="0"/>
            </a:endParaRPr>
          </a:p>
          <a:p>
            <a:r>
              <a:rPr lang="uk-UA" dirty="0" smtClean="0">
                <a:latin typeface="Calibri" pitchFamily="34" charset="0"/>
              </a:rPr>
              <a:t>пакет документів в електронній версії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06896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5699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61048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14908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25144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Epoddyachenko\Downloads\yes_15\2_day\ccbcfbea0e7a385c0e6a6c7b8c9cef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80728"/>
            <a:ext cx="3124200" cy="2078497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323528" y="5229200"/>
            <a:ext cx="8640960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530120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Calibri" pitchFamily="34" charset="0"/>
              </a:rPr>
              <a:t>Обов’язково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заповнити</a:t>
            </a:r>
            <a:r>
              <a:rPr lang="ru-RU" dirty="0" smtClean="0">
                <a:latin typeface="Calibri" pitchFamily="34" charset="0"/>
              </a:rPr>
              <a:t> форму </a:t>
            </a:r>
            <a:r>
              <a:rPr lang="ru-RU" dirty="0" err="1" smtClean="0">
                <a:latin typeface="Calibri" pitchFamily="34" charset="0"/>
              </a:rPr>
              <a:t>реєстрації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завантажити</a:t>
            </a:r>
            <a:r>
              <a:rPr lang="ru-RU" dirty="0" smtClean="0">
                <a:latin typeface="Calibri" pitchFamily="34" charset="0"/>
              </a:rPr>
              <a:t> пакет </a:t>
            </a:r>
          </a:p>
          <a:p>
            <a:r>
              <a:rPr lang="ru-RU" dirty="0" err="1" smtClean="0">
                <a:latin typeface="Calibri" pitchFamily="34" charset="0"/>
              </a:rPr>
              <a:t>документів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сайті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Програми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latin typeface="Calibri" pitchFamily="34" charset="0"/>
              </a:rPr>
              <a:t>zavtra.in.ua</a:t>
            </a:r>
            <a:r>
              <a:rPr lang="ru-RU" b="1" dirty="0" smtClean="0">
                <a:latin typeface="Calibri" pitchFamily="34" charset="0"/>
              </a:rPr>
              <a:t>  до 30 листопада 201</a:t>
            </a:r>
            <a:r>
              <a:rPr lang="en-US" b="1" dirty="0" smtClean="0">
                <a:latin typeface="Calibri" pitchFamily="34" charset="0"/>
              </a:rPr>
              <a:t>6</a:t>
            </a:r>
            <a:r>
              <a:rPr lang="ru-RU" b="1" dirty="0" smtClean="0">
                <a:latin typeface="Calibri" pitchFamily="34" charset="0"/>
              </a:rPr>
              <a:t> року!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95536" y="1124744"/>
            <a:ext cx="49685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b="1" dirty="0" smtClean="0">
                <a:latin typeface="Calibri" pitchFamily="34" charset="0"/>
              </a:rPr>
              <a:t>    </a:t>
            </a:r>
            <a:r>
              <a:rPr lang="uk-UA" b="1" dirty="0" smtClean="0">
                <a:latin typeface="Calibri" pitchFamily="34" charset="0"/>
              </a:rPr>
              <a:t>Етап 1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uk-UA" dirty="0" smtClean="0">
                <a:latin typeface="Calibri" pitchFamily="34" charset="0"/>
              </a:rPr>
              <a:t>  </a:t>
            </a:r>
            <a:r>
              <a:rPr lang="uk-UA" b="1" dirty="0">
                <a:latin typeface="Calibri" pitchFamily="34" charset="0"/>
              </a:rPr>
              <a:t>жовтень </a:t>
            </a:r>
            <a:r>
              <a:rPr lang="uk-UA" b="1" dirty="0" smtClean="0">
                <a:latin typeface="Calibri" pitchFamily="34" charset="0"/>
              </a:rPr>
              <a:t>201</a:t>
            </a:r>
            <a:r>
              <a:rPr lang="en-US" b="1" dirty="0" smtClean="0">
                <a:latin typeface="Calibri" pitchFamily="34" charset="0"/>
              </a:rPr>
              <a:t>6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uk-UA" b="1" dirty="0">
                <a:latin typeface="Calibri" pitchFamily="34" charset="0"/>
              </a:rPr>
              <a:t>– січень </a:t>
            </a:r>
            <a:r>
              <a:rPr lang="uk-UA" b="1" dirty="0" smtClean="0">
                <a:latin typeface="Calibri" pitchFamily="34" charset="0"/>
              </a:rPr>
              <a:t>201</a:t>
            </a:r>
            <a:r>
              <a:rPr lang="en-US" b="1" dirty="0" smtClean="0">
                <a:latin typeface="Calibri" pitchFamily="34" charset="0"/>
              </a:rPr>
              <a:t>7</a:t>
            </a:r>
            <a:r>
              <a:rPr lang="uk-UA" b="1" dirty="0" smtClean="0">
                <a:latin typeface="Calibri" pitchFamily="34" charset="0"/>
              </a:rPr>
              <a:t>  </a:t>
            </a:r>
            <a:endParaRPr lang="ru-RU" b="1" dirty="0">
              <a:latin typeface="Calibri" pitchFamily="34" charset="0"/>
            </a:endParaRPr>
          </a:p>
          <a:p>
            <a:pPr marL="0" lvl="2"/>
            <a:r>
              <a:rPr lang="uk-UA" dirty="0">
                <a:latin typeface="Calibri" pitchFamily="34" charset="0"/>
              </a:rPr>
              <a:t>Подання конкурсантами документів до Програми. Обробка поданих пакетів документів та оцінювання рекомендаційного, мотиваційного листів та обґрунтування наукової роботи.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0246" name="Рисунок 6" descr="_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4089" y="980728"/>
            <a:ext cx="3350523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25968"/>
            <a:ext cx="5017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  <a:latin typeface="Calibri" pitchFamily="34" charset="0"/>
              </a:rPr>
              <a:t>проходитиме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конкурс?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95536" y="2906555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en-US" b="1" dirty="0" smtClean="0">
                <a:latin typeface="Calibri" pitchFamily="34" charset="0"/>
              </a:rPr>
              <a:t>    </a:t>
            </a:r>
            <a:r>
              <a:rPr lang="uk-UA" b="1" dirty="0" smtClean="0">
                <a:latin typeface="Calibri" pitchFamily="34" charset="0"/>
              </a:rPr>
              <a:t>Етап 2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uk-UA" dirty="0" smtClean="0">
                <a:latin typeface="Calibri" pitchFamily="34" charset="0"/>
              </a:rPr>
              <a:t> </a:t>
            </a:r>
            <a:r>
              <a:rPr lang="uk-UA" b="1" dirty="0" smtClean="0">
                <a:latin typeface="Calibri" pitchFamily="34" charset="0"/>
              </a:rPr>
              <a:t>лютий – березень 201</a:t>
            </a:r>
            <a:r>
              <a:rPr lang="en-US" b="1" dirty="0" smtClean="0">
                <a:latin typeface="Calibri" pitchFamily="34" charset="0"/>
              </a:rPr>
              <a:t>7</a:t>
            </a:r>
            <a:endParaRPr lang="ru-RU" b="1" dirty="0" smtClean="0">
              <a:latin typeface="Calibri" pitchFamily="34" charset="0"/>
            </a:endParaRPr>
          </a:p>
          <a:p>
            <a:r>
              <a:rPr lang="uk-UA" dirty="0" smtClean="0">
                <a:latin typeface="Calibri" pitchFamily="34" charset="0"/>
              </a:rPr>
              <a:t>Оцінювання конкурсної роботи фаховими експертами та нарахування балів за наукову діяльність.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395536" y="4134369"/>
            <a:ext cx="49685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    </a:t>
            </a:r>
            <a:r>
              <a:rPr lang="uk-UA" b="1" dirty="0" smtClean="0">
                <a:latin typeface="Calibri" pitchFamily="34" charset="0"/>
              </a:rPr>
              <a:t>Етап 3</a:t>
            </a:r>
            <a:r>
              <a:rPr lang="en-US" b="1" dirty="0" smtClean="0">
                <a:latin typeface="Calibri" pitchFamily="34" charset="0"/>
              </a:rPr>
              <a:t>:</a:t>
            </a:r>
            <a:r>
              <a:rPr lang="uk-UA" b="1" dirty="0" smtClean="0">
                <a:latin typeface="Calibri" pitchFamily="34" charset="0"/>
              </a:rPr>
              <a:t> березень – квітень 201</a:t>
            </a:r>
            <a:r>
              <a:rPr lang="en-US" b="1" dirty="0" smtClean="0">
                <a:latin typeface="Calibri" pitchFamily="34" charset="0"/>
              </a:rPr>
              <a:t>7</a:t>
            </a:r>
            <a:endParaRPr lang="uk-UA" b="1" dirty="0" smtClean="0">
              <a:latin typeface="Calibri" pitchFamily="34" charset="0"/>
            </a:endParaRPr>
          </a:p>
          <a:p>
            <a:r>
              <a:rPr lang="uk-UA" dirty="0" smtClean="0">
                <a:latin typeface="Calibri" pitchFamily="34" charset="0"/>
              </a:rPr>
              <a:t>Оцінювання особистісного потенціалу конкурсантів під час одноденних  очних змагань.</a:t>
            </a:r>
            <a:endParaRPr lang="uk-UA" dirty="0">
              <a:latin typeface="Calibri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95536" y="5085184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    </a:t>
            </a:r>
            <a:r>
              <a:rPr lang="uk-UA" b="1" dirty="0" smtClean="0">
                <a:latin typeface="Calibri" pitchFamily="34" charset="0"/>
              </a:rPr>
              <a:t>Оголошення результатів конкурсу:</a:t>
            </a:r>
          </a:p>
          <a:p>
            <a:r>
              <a:rPr lang="uk-UA" dirty="0" smtClean="0">
                <a:latin typeface="Calibri" pitchFamily="34" charset="0"/>
              </a:rPr>
              <a:t>Травень 201</a:t>
            </a:r>
            <a:r>
              <a:rPr lang="en-US" dirty="0" smtClean="0">
                <a:latin typeface="Calibri" pitchFamily="34" charset="0"/>
              </a:rPr>
              <a:t>7</a:t>
            </a:r>
            <a:r>
              <a:rPr lang="uk-UA" dirty="0" smtClean="0">
                <a:latin typeface="Calibri" pitchFamily="34" charset="0"/>
              </a:rPr>
              <a:t> року.</a:t>
            </a:r>
            <a:endParaRPr lang="uk-UA" dirty="0">
              <a:latin typeface="Calibri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57192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Epoddyachenko\Downloads\yes_15\2_day\954ef4d3884b44929a89f85b99515c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625682"/>
            <a:ext cx="3384376" cy="2251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17907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2009"/>
            <a:ext cx="4203937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2339752" y="3212976"/>
            <a:ext cx="424815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latin typeface="Calibri" pitchFamily="34" charset="0"/>
              </a:rPr>
              <a:t>Контакти Програми:</a:t>
            </a:r>
          </a:p>
          <a:p>
            <a:pPr algn="ctr"/>
            <a:r>
              <a:rPr lang="en-US" sz="2800" b="1" dirty="0">
                <a:solidFill>
                  <a:srgbClr val="15A31C"/>
                </a:solidFill>
                <a:latin typeface="Calibri" pitchFamily="34" charset="0"/>
              </a:rPr>
              <a:t>konkurs@zavtra.in.ua</a:t>
            </a:r>
            <a:r>
              <a:rPr lang="uk-UA" sz="2800" b="1" dirty="0">
                <a:solidFill>
                  <a:srgbClr val="15A31C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uk-UA" sz="2800" b="1" dirty="0">
                <a:solidFill>
                  <a:srgbClr val="15A31C"/>
                </a:solidFill>
                <a:latin typeface="Calibri" pitchFamily="34" charset="0"/>
              </a:rPr>
              <a:t> </a:t>
            </a:r>
            <a:r>
              <a:rPr lang="uk-UA" sz="2800" b="1" dirty="0" err="1">
                <a:solidFill>
                  <a:srgbClr val="15A31C"/>
                </a:solidFill>
                <a:latin typeface="Calibri" pitchFamily="34" charset="0"/>
              </a:rPr>
              <a:t>info</a:t>
            </a:r>
            <a:r>
              <a:rPr lang="uk-UA" sz="2800" b="1" dirty="0">
                <a:solidFill>
                  <a:srgbClr val="15A31C"/>
                </a:solidFill>
                <a:latin typeface="Calibri" pitchFamily="34" charset="0"/>
              </a:rPr>
              <a:t>@</a:t>
            </a:r>
            <a:r>
              <a:rPr lang="uk-UA" sz="2800" b="1" dirty="0" err="1">
                <a:solidFill>
                  <a:srgbClr val="15A31C"/>
                </a:solidFill>
                <a:latin typeface="Calibri" pitchFamily="34" charset="0"/>
              </a:rPr>
              <a:t>zavtra.in.ua</a:t>
            </a:r>
            <a:r>
              <a:rPr lang="uk-UA" sz="2800" b="1" dirty="0">
                <a:solidFill>
                  <a:srgbClr val="15A31C"/>
                </a:solidFill>
                <a:latin typeface="Calibri" pitchFamily="34" charset="0"/>
              </a:rPr>
              <a:t> </a:t>
            </a:r>
            <a:endParaRPr lang="en-US" sz="2800" b="1" dirty="0">
              <a:solidFill>
                <a:srgbClr val="15A31C"/>
              </a:solidFill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11270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20000">
            <a:off x="30163" y="1168400"/>
            <a:ext cx="2519362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A-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3" y="1196975"/>
            <a:ext cx="2665636" cy="1924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A-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40000">
            <a:off x="4999038" y="1165225"/>
            <a:ext cx="1244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0000">
            <a:off x="6267450" y="1173163"/>
            <a:ext cx="28432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 descr="A-3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40000">
            <a:off x="107950" y="4575175"/>
            <a:ext cx="23764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4" descr="G-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40000">
            <a:off x="7308850" y="2686050"/>
            <a:ext cx="1490663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4246563"/>
            <a:ext cx="3132137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120000">
            <a:off x="2484438" y="4749800"/>
            <a:ext cx="3617912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692547" y="5229200"/>
            <a:ext cx="61198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dirty="0">
                <a:latin typeface="Calibri" pitchFamily="34" charset="0"/>
              </a:rPr>
              <a:t>Повну інформацію </a:t>
            </a:r>
            <a:r>
              <a:rPr lang="uk-UA" sz="2400" b="1" dirty="0" smtClean="0">
                <a:latin typeface="Calibri" pitchFamily="34" charset="0"/>
              </a:rPr>
              <a:t>про </a:t>
            </a:r>
            <a:r>
              <a:rPr lang="uk-UA" sz="2400" b="1" dirty="0">
                <a:latin typeface="Calibri" pitchFamily="34" charset="0"/>
              </a:rPr>
              <a:t>умови </a:t>
            </a:r>
            <a:r>
              <a:rPr lang="uk-UA" sz="2400" b="1" dirty="0" smtClean="0">
                <a:latin typeface="Calibri" pitchFamily="34" charset="0"/>
              </a:rPr>
              <a:t>участі</a:t>
            </a:r>
            <a:endParaRPr lang="en-US" sz="2400" b="1" dirty="0" smtClean="0">
              <a:latin typeface="Calibri" pitchFamily="34" charset="0"/>
            </a:endParaRPr>
          </a:p>
          <a:p>
            <a:pPr algn="ctr"/>
            <a:r>
              <a:rPr lang="uk-UA" sz="2400" b="1" dirty="0" smtClean="0">
                <a:latin typeface="Calibri" pitchFamily="34" charset="0"/>
              </a:rPr>
              <a:t>у </a:t>
            </a:r>
            <a:r>
              <a:rPr lang="uk-UA" sz="2400" b="1" dirty="0">
                <a:latin typeface="Calibri" pitchFamily="34" charset="0"/>
              </a:rPr>
              <a:t>конкурсі дивись </a:t>
            </a:r>
            <a:r>
              <a:rPr lang="uk-UA" sz="2400" b="1" dirty="0" smtClean="0">
                <a:latin typeface="Calibri" pitchFamily="34" charset="0"/>
              </a:rPr>
              <a:t>на</a:t>
            </a:r>
            <a:r>
              <a:rPr lang="en-US" sz="2400" b="1" dirty="0" smtClean="0">
                <a:latin typeface="Calibri" pitchFamily="34" charset="0"/>
              </a:rPr>
              <a:t> c</a:t>
            </a:r>
            <a:r>
              <a:rPr lang="ru-RU" sz="2400" b="1" dirty="0" err="1" smtClean="0">
                <a:latin typeface="Calibri" pitchFamily="34" charset="0"/>
              </a:rPr>
              <a:t>айт</a:t>
            </a:r>
            <a:r>
              <a:rPr lang="uk-UA" sz="2400" b="1" dirty="0" smtClean="0">
                <a:latin typeface="Calibri" pitchFamily="34" charset="0"/>
              </a:rPr>
              <a:t>і</a:t>
            </a:r>
            <a:endParaRPr lang="uk-UA" sz="2400" b="1" dirty="0">
              <a:latin typeface="Calibri" pitchFamily="34" charset="0"/>
            </a:endParaRPr>
          </a:p>
          <a:p>
            <a:pPr algn="ctr"/>
            <a:r>
              <a:rPr lang="en-US" sz="4800" b="1" dirty="0" smtClean="0">
                <a:solidFill>
                  <a:srgbClr val="15A31C"/>
                </a:solidFill>
                <a:latin typeface="Calibri" pitchFamily="34" charset="0"/>
              </a:rPr>
              <a:t>zavtra.in.ua</a:t>
            </a:r>
            <a:endParaRPr lang="ru-RU" sz="4800" b="1" dirty="0">
              <a:solidFill>
                <a:srgbClr val="15A31C"/>
              </a:solidFill>
              <a:latin typeface="Calibri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896544" cy="35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732240" y="6021288"/>
            <a:ext cx="2304256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340767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72009"/>
            <a:ext cx="4203937" cy="98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628775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5171"/>
            <a:ext cx="5253583" cy="122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99592" y="2492896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 err="1" smtClean="0">
                <a:latin typeface="+mj-lt"/>
              </a:rPr>
              <a:t>Сприяти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формуванню</a:t>
            </a:r>
            <a:r>
              <a:rPr lang="ru-RU" dirty="0" smtClean="0">
                <a:latin typeface="+mj-lt"/>
              </a:rPr>
              <a:t> нового </a:t>
            </a:r>
            <a:r>
              <a:rPr lang="ru-RU" dirty="0" err="1" smtClean="0">
                <a:latin typeface="+mj-lt"/>
              </a:rPr>
              <a:t>покоління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інтелектуальної</a:t>
            </a:r>
            <a:r>
              <a:rPr lang="ru-RU" dirty="0" smtClean="0">
                <a:latin typeface="+mj-lt"/>
              </a:rPr>
              <a:t> та </a:t>
            </a:r>
            <a:r>
              <a:rPr lang="ru-RU" dirty="0" err="1" smtClean="0">
                <a:latin typeface="+mj-lt"/>
              </a:rPr>
              <a:t>ділової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еліти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країни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та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створювати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розширювати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можливості</a:t>
            </a:r>
            <a:r>
              <a:rPr lang="ru-RU" dirty="0" smtClean="0">
                <a:latin typeface="+mj-lt"/>
              </a:rPr>
              <a:t> для </a:t>
            </a:r>
            <a:r>
              <a:rPr lang="ru-RU" dirty="0" err="1" smtClean="0">
                <a:latin typeface="+mj-lt"/>
              </a:rPr>
              <a:t>молодих</a:t>
            </a:r>
            <a:r>
              <a:rPr lang="ru-RU" dirty="0" smtClean="0">
                <a:latin typeface="+mj-lt"/>
              </a:rPr>
              <a:t> та </a:t>
            </a:r>
            <a:r>
              <a:rPr lang="ru-RU" dirty="0" err="1" smtClean="0">
                <a:latin typeface="+mj-lt"/>
              </a:rPr>
              <a:t>відповідальних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лідерів</a:t>
            </a:r>
            <a:r>
              <a:rPr lang="ru-RU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які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стануть</a:t>
            </a:r>
            <a:r>
              <a:rPr lang="ru-RU" dirty="0" smtClean="0">
                <a:latin typeface="+mj-lt"/>
              </a:rPr>
              <a:t> генераторами </a:t>
            </a:r>
            <a:r>
              <a:rPr lang="ru-RU" dirty="0" err="1" smtClean="0">
                <a:latin typeface="+mj-lt"/>
              </a:rPr>
              <a:t>змін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майбутнього</a:t>
            </a:r>
            <a:r>
              <a:rPr lang="ru-RU" dirty="0" smtClean="0">
                <a:latin typeface="+mj-lt"/>
              </a:rPr>
              <a:t>.</a:t>
            </a:r>
            <a:endParaRPr lang="uk-UA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1641574"/>
            <a:ext cx="48734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latin typeface="+mj-lt"/>
              </a:rPr>
              <a:t>Місія</a:t>
            </a:r>
            <a:r>
              <a:rPr lang="ru-RU" sz="5400" b="1" dirty="0" smtClean="0">
                <a:latin typeface="+mj-lt"/>
              </a:rPr>
              <a:t> </a:t>
            </a:r>
            <a:r>
              <a:rPr lang="ru-RU" sz="5400" b="1" dirty="0" err="1" smtClean="0">
                <a:latin typeface="+mj-lt"/>
              </a:rPr>
              <a:t>програми</a:t>
            </a:r>
            <a:endParaRPr lang="ru-RU" sz="5400" b="1" dirty="0" smtClean="0">
              <a:latin typeface="+mj-lt"/>
            </a:endParaRPr>
          </a:p>
        </p:txBody>
      </p:sp>
      <p:pic>
        <p:nvPicPr>
          <p:cNvPr id="3075" name="Picture 3" descr="Q:\DataBox\EastOne\DComm\EPoddyachenko\завтра юа\можливості\_WEN6694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11" y="3429000"/>
            <a:ext cx="8223961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467544" y="1412776"/>
            <a:ext cx="8280920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Програма впроваджується 10 років</a:t>
            </a:r>
            <a:endParaRPr lang="en-US" dirty="0" smtClean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Понад </a:t>
            </a:r>
            <a:r>
              <a:rPr lang="uk-UA" b="1" dirty="0">
                <a:latin typeface="Calibri" pitchFamily="34" charset="0"/>
              </a:rPr>
              <a:t>2</a:t>
            </a:r>
            <a:r>
              <a:rPr lang="en-US" b="1" dirty="0">
                <a:latin typeface="Calibri" pitchFamily="34" charset="0"/>
              </a:rPr>
              <a:t>4</a:t>
            </a:r>
            <a:r>
              <a:rPr lang="uk-UA" b="1" dirty="0">
                <a:latin typeface="Calibri" pitchFamily="34" charset="0"/>
              </a:rPr>
              <a:t>00</a:t>
            </a:r>
            <a:r>
              <a:rPr lang="uk-UA" dirty="0">
                <a:latin typeface="Calibri" pitchFamily="34" charset="0"/>
              </a:rPr>
              <a:t> стипендіатів «</a:t>
            </a:r>
            <a:r>
              <a:rPr lang="uk-UA" dirty="0" err="1">
                <a:latin typeface="Calibri" pitchFamily="34" charset="0"/>
              </a:rPr>
              <a:t>Завтра.UA</a:t>
            </a:r>
            <a:r>
              <a:rPr lang="uk-UA" dirty="0">
                <a:latin typeface="Calibri" pitchFamily="34" charset="0"/>
              </a:rPr>
              <a:t>» з усієї України 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b="1" dirty="0" smtClean="0">
                <a:latin typeface="Calibri" pitchFamily="34" charset="0"/>
              </a:rPr>
              <a:t>8</a:t>
            </a:r>
            <a:r>
              <a:rPr lang="en-US" b="1" dirty="0" smtClean="0">
                <a:latin typeface="Calibri" pitchFamily="34" charset="0"/>
              </a:rPr>
              <a:t>5</a:t>
            </a:r>
            <a:r>
              <a:rPr lang="uk-UA" smtClean="0">
                <a:latin typeface="Calibri" pitchFamily="34" charset="0"/>
              </a:rPr>
              <a:t> </a:t>
            </a:r>
            <a:r>
              <a:rPr lang="uk-UA" dirty="0">
                <a:latin typeface="Calibri" pitchFamily="34" charset="0"/>
              </a:rPr>
              <a:t>провідних університетів України - партнери програми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Стипендіальний </a:t>
            </a:r>
            <a:r>
              <a:rPr lang="uk-UA" dirty="0">
                <a:latin typeface="Calibri" pitchFamily="34" charset="0"/>
              </a:rPr>
              <a:t>фонд «</a:t>
            </a:r>
            <a:r>
              <a:rPr lang="uk-UA" dirty="0" err="1">
                <a:latin typeface="Calibri" pitchFamily="34" charset="0"/>
              </a:rPr>
              <a:t>Завтра.UA</a:t>
            </a:r>
            <a:r>
              <a:rPr lang="uk-UA" dirty="0">
                <a:latin typeface="Calibri" pitchFamily="34" charset="0"/>
              </a:rPr>
              <a:t>» склав </a:t>
            </a:r>
            <a:r>
              <a:rPr lang="en-US" b="1" dirty="0" smtClean="0">
                <a:latin typeface="Calibri" pitchFamily="34" charset="0"/>
              </a:rPr>
              <a:t>27 129 960 </a:t>
            </a:r>
            <a:r>
              <a:rPr lang="uk-UA" b="1" dirty="0" err="1" smtClean="0">
                <a:latin typeface="Calibri" pitchFamily="34" charset="0"/>
              </a:rPr>
              <a:t>грн</a:t>
            </a:r>
            <a:r>
              <a:rPr lang="en-US" b="1" dirty="0">
                <a:latin typeface="Calibri" pitchFamily="34" charset="0"/>
              </a:rPr>
              <a:t>.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Щомісячна </a:t>
            </a:r>
            <a:r>
              <a:rPr lang="uk-UA" dirty="0">
                <a:latin typeface="Calibri" pitchFamily="34" charset="0"/>
              </a:rPr>
              <a:t>стипендія у розмірі </a:t>
            </a:r>
            <a:r>
              <a:rPr lang="uk-UA" b="1" dirty="0" smtClean="0">
                <a:latin typeface="Calibri" pitchFamily="34" charset="0"/>
              </a:rPr>
              <a:t>1677</a:t>
            </a:r>
            <a:r>
              <a:rPr lang="uk-UA" dirty="0" smtClean="0">
                <a:latin typeface="Calibri" pitchFamily="34" charset="0"/>
              </a:rPr>
              <a:t> </a:t>
            </a:r>
            <a:r>
              <a:rPr lang="uk-UA" b="1" dirty="0">
                <a:latin typeface="Calibri" pitchFamily="34" charset="0"/>
              </a:rPr>
              <a:t>грн</a:t>
            </a:r>
            <a:r>
              <a:rPr lang="uk-UA" dirty="0">
                <a:latin typeface="Calibri" pitchFamily="34" charset="0"/>
              </a:rPr>
              <a:t>. протягом року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Реалізовано біля </a:t>
            </a:r>
            <a:r>
              <a:rPr lang="uk-UA" b="1" dirty="0" smtClean="0">
                <a:latin typeface="Calibri" pitchFamily="34" charset="0"/>
              </a:rPr>
              <a:t>100</a:t>
            </a:r>
            <a:r>
              <a:rPr lang="uk-UA" dirty="0" smtClean="0">
                <a:latin typeface="Calibri" pitchFamily="34" charset="0"/>
              </a:rPr>
              <a:t> </a:t>
            </a:r>
            <a:r>
              <a:rPr lang="uk-UA" dirty="0">
                <a:latin typeface="Calibri" pitchFamily="34" charset="0"/>
              </a:rPr>
              <a:t>соціальних проектів стипендіатів, які спрямовані на </a:t>
            </a:r>
            <a:r>
              <a:rPr lang="uk-UA" dirty="0" err="1" smtClean="0">
                <a:latin typeface="Calibri" pitchFamily="34" charset="0"/>
              </a:rPr>
              <a:t>ввирішення</a:t>
            </a:r>
            <a:r>
              <a:rPr lang="uk-UA" dirty="0" smtClean="0">
                <a:latin typeface="Calibri" pitchFamily="34" charset="0"/>
              </a:rPr>
              <a:t> </a:t>
            </a:r>
            <a:r>
              <a:rPr lang="uk-UA" dirty="0">
                <a:latin typeface="Calibri" pitchFamily="34" charset="0"/>
              </a:rPr>
              <a:t>актуальних проблем суспільства та молоді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Підтримано </a:t>
            </a:r>
            <a:r>
              <a:rPr lang="uk-UA" b="1" dirty="0" smtClean="0">
                <a:latin typeface="Calibri" pitchFamily="34" charset="0"/>
              </a:rPr>
              <a:t>60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індивідуальних </a:t>
            </a:r>
            <a:r>
              <a:rPr lang="uk-UA" dirty="0">
                <a:latin typeface="Calibri" pitchFamily="34" charset="0"/>
              </a:rPr>
              <a:t>проектів та ініціатив стипендіатів спрямованих на особистісний розвиток та професійне зростання</a:t>
            </a:r>
            <a:endParaRPr lang="ru-RU" dirty="0">
              <a:latin typeface="Calibri" pitchFamily="34" charset="0"/>
            </a:endParaRPr>
          </a:p>
          <a:p>
            <a:pPr indent="180000">
              <a:spcAft>
                <a:spcPts val="600"/>
              </a:spcAft>
              <a:buFont typeface="Arial" pitchFamily="34" charset="0"/>
              <a:buChar char="•"/>
            </a:pPr>
            <a:r>
              <a:rPr lang="uk-UA" dirty="0" smtClean="0">
                <a:latin typeface="Calibri" pitchFamily="34" charset="0"/>
              </a:rPr>
              <a:t>Проведено </a:t>
            </a:r>
            <a:r>
              <a:rPr lang="en-US" b="1" dirty="0" smtClean="0">
                <a:latin typeface="Calibri" pitchFamily="34" charset="0"/>
              </a:rPr>
              <a:t>9</a:t>
            </a:r>
            <a:r>
              <a:rPr lang="uk-UA" b="1" dirty="0" smtClean="0">
                <a:latin typeface="Calibri" pitchFamily="34" charset="0"/>
              </a:rPr>
              <a:t> </a:t>
            </a:r>
            <a:r>
              <a:rPr lang="uk-UA" dirty="0">
                <a:latin typeface="Calibri" pitchFamily="34" charset="0"/>
              </a:rPr>
              <a:t>Всеукраїнських молодіжних форумів «</a:t>
            </a:r>
            <a:r>
              <a:rPr lang="uk-UA" dirty="0" err="1">
                <a:latin typeface="Calibri" pitchFamily="34" charset="0"/>
              </a:rPr>
              <a:t>Завтра.UA</a:t>
            </a:r>
            <a:r>
              <a:rPr lang="uk-UA" dirty="0">
                <a:latin typeface="Calibri" pitchFamily="34" charset="0"/>
              </a:rPr>
              <a:t>»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16632"/>
            <a:ext cx="789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Програма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в фактах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цифрах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(2006-201</a:t>
            </a:r>
            <a:r>
              <a:rPr lang="uk-UA" sz="3200" b="1" dirty="0" smtClean="0">
                <a:solidFill>
                  <a:schemeClr val="bg1"/>
                </a:solidFill>
                <a:latin typeface="+mj-lt"/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)</a:t>
            </a:r>
            <a:endParaRPr lang="ru-RU" sz="3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098" name="Picture 2" descr="C:\Users\Epoddyachenko\Downloads\Новая папка\0b32d4aa9773217dbdc4b17b40088d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3780420" cy="158417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94521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54561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214686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857628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Q:\DataBox\EastOne\DComm\EPoddyachenko\завтра юа\promo\_4IL9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09120"/>
            <a:ext cx="2380639" cy="1584176"/>
          </a:xfrm>
          <a:prstGeom prst="rect">
            <a:avLst/>
          </a:prstGeom>
          <a:noFill/>
        </p:spPr>
      </p:pic>
      <p:pic>
        <p:nvPicPr>
          <p:cNvPr id="3075" name="Picture 3" descr="Q:\DataBox\EastOne\DComm\EPoddyachenko\завтра юа\можливості\IMG_1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527100"/>
            <a:ext cx="2088232" cy="156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95536" y="1136235"/>
            <a:ext cx="8352928" cy="5029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latin typeface="+mj-lt"/>
                <a:cs typeface="Arial" pitchFamily="34" charset="0"/>
              </a:rPr>
              <a:t>щомісячну </a:t>
            </a:r>
            <a:r>
              <a:rPr lang="uk-UA" dirty="0">
                <a:latin typeface="+mj-lt"/>
                <a:cs typeface="Arial" pitchFamily="34" charset="0"/>
              </a:rPr>
              <a:t>стипендію розміром </a:t>
            </a:r>
            <a:r>
              <a:rPr lang="en-US" b="1" dirty="0" smtClean="0">
                <a:latin typeface="+mj-lt"/>
                <a:cs typeface="Arial" pitchFamily="34" charset="0"/>
              </a:rPr>
              <a:t>1677</a:t>
            </a:r>
            <a:r>
              <a:rPr lang="uk-UA" dirty="0" smtClean="0">
                <a:latin typeface="+mj-lt"/>
                <a:cs typeface="Arial" pitchFamily="34" charset="0"/>
              </a:rPr>
              <a:t> </a:t>
            </a:r>
            <a:r>
              <a:rPr lang="uk-UA" dirty="0">
                <a:latin typeface="+mj-lt"/>
                <a:cs typeface="Arial" pitchFamily="34" charset="0"/>
              </a:rPr>
              <a:t>грн. впродовж року; </a:t>
            </a:r>
            <a:endParaRPr lang="ru-RU" dirty="0">
              <a:latin typeface="+mj-lt"/>
              <a:cs typeface="Arial" pitchFamily="34" charset="0"/>
            </a:endParaRP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  <a:cs typeface="Arial" pitchFamily="34" charset="0"/>
              </a:rPr>
              <a:t>одну з найбільших у країні </a:t>
            </a:r>
            <a:r>
              <a:rPr lang="ru-RU" b="1" dirty="0">
                <a:latin typeface="+mj-lt"/>
                <a:cs typeface="Arial" pitchFamily="34" charset="0"/>
              </a:rPr>
              <a:t>мережу </a:t>
            </a:r>
            <a:r>
              <a:rPr lang="ru-RU" b="1" dirty="0" err="1">
                <a:latin typeface="+mj-lt"/>
                <a:cs typeface="Arial" pitchFamily="34" charset="0"/>
              </a:rPr>
              <a:t>однодумців</a:t>
            </a:r>
            <a:r>
              <a:rPr lang="uk-UA" dirty="0">
                <a:latin typeface="+mj-lt"/>
                <a:cs typeface="Arial" pitchFamily="34" charset="0"/>
              </a:rPr>
              <a:t>;</a:t>
            </a: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  <a:cs typeface="Arial" pitchFamily="34" charset="0"/>
              </a:rPr>
              <a:t>експертну, інформаційну та фінансову </a:t>
            </a:r>
            <a:r>
              <a:rPr lang="uk-UA" b="1" dirty="0">
                <a:latin typeface="+mj-lt"/>
                <a:cs typeface="Arial" pitchFamily="34" charset="0"/>
              </a:rPr>
              <a:t>підтримку кращих колективних проектів</a:t>
            </a:r>
            <a:r>
              <a:rPr lang="uk-UA" dirty="0">
                <a:latin typeface="+mj-lt"/>
                <a:cs typeface="Arial" pitchFamily="34" charset="0"/>
              </a:rPr>
              <a:t>;</a:t>
            </a: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  <a:cs typeface="Arial" pitchFamily="34" charset="0"/>
              </a:rPr>
              <a:t>досвід  в розробці та реалізації проектів (соціальних, прибуткових, екологічних, технологічних)</a:t>
            </a:r>
            <a:r>
              <a:rPr lang="en-US" dirty="0">
                <a:latin typeface="+mj-lt"/>
                <a:cs typeface="Arial" pitchFamily="34" charset="0"/>
              </a:rPr>
              <a:t>;</a:t>
            </a:r>
            <a:endParaRPr lang="uk-UA" dirty="0">
              <a:latin typeface="+mj-lt"/>
              <a:cs typeface="Arial" pitchFamily="34" charset="0"/>
            </a:endParaRP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  <a:cs typeface="Arial" pitchFamily="34" charset="0"/>
              </a:rPr>
              <a:t>можливість</a:t>
            </a:r>
            <a:r>
              <a:rPr lang="uk-UA" b="1" dirty="0">
                <a:latin typeface="+mj-lt"/>
                <a:cs typeface="Arial" pitchFamily="34" charset="0"/>
              </a:rPr>
              <a:t> стажування</a:t>
            </a:r>
            <a:r>
              <a:rPr lang="uk-UA" dirty="0">
                <a:latin typeface="+mj-lt"/>
                <a:cs typeface="Arial" pitchFamily="34" charset="0"/>
              </a:rPr>
              <a:t> в Фонді Віктора Пінчука</a:t>
            </a:r>
            <a:r>
              <a:rPr lang="en-US" dirty="0">
                <a:latin typeface="+mj-lt"/>
                <a:cs typeface="Arial" pitchFamily="34" charset="0"/>
              </a:rPr>
              <a:t>, </a:t>
            </a:r>
            <a:r>
              <a:rPr lang="ru-RU" dirty="0" err="1">
                <a:latin typeface="+mj-lt"/>
                <a:cs typeface="Arial" pitchFamily="34" charset="0"/>
              </a:rPr>
              <a:t>PinchukArtCentre</a:t>
            </a:r>
            <a:r>
              <a:rPr lang="uk-UA" dirty="0">
                <a:latin typeface="+mj-lt"/>
                <a:cs typeface="Arial" pitchFamily="34" charset="0"/>
              </a:rPr>
              <a:t> та </a:t>
            </a:r>
            <a:r>
              <a:rPr lang="uk-UA" b="1" dirty="0">
                <a:latin typeface="+mj-lt"/>
              </a:rPr>
              <a:t>Ялтинської </a:t>
            </a:r>
            <a:r>
              <a:rPr lang="en-US" b="1" dirty="0" smtClean="0">
                <a:latin typeface="+mj-lt"/>
              </a:rPr>
              <a:t>  </a:t>
            </a:r>
            <a:r>
              <a:rPr lang="uk-UA" b="1" dirty="0" smtClean="0">
                <a:latin typeface="+mj-lt"/>
              </a:rPr>
              <a:t>Європейської </a:t>
            </a:r>
            <a:r>
              <a:rPr lang="uk-UA" b="1" dirty="0">
                <a:latin typeface="+mj-lt"/>
              </a:rPr>
              <a:t>Стратегії (</a:t>
            </a:r>
            <a:r>
              <a:rPr lang="ru-RU" b="1" dirty="0">
                <a:latin typeface="+mj-lt"/>
              </a:rPr>
              <a:t>YES</a:t>
            </a:r>
            <a:r>
              <a:rPr lang="uk-UA" b="1" dirty="0">
                <a:latin typeface="+mj-lt"/>
              </a:rPr>
              <a:t>)</a:t>
            </a:r>
            <a:r>
              <a:rPr lang="uk-UA" dirty="0">
                <a:latin typeface="+mj-lt"/>
                <a:cs typeface="Arial" pitchFamily="34" charset="0"/>
              </a:rPr>
              <a:t>;</a:t>
            </a: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b="1" dirty="0">
                <a:latin typeface="+mj-lt"/>
              </a:rPr>
              <a:t>доступ</a:t>
            </a:r>
            <a:r>
              <a:rPr lang="uk-UA" dirty="0">
                <a:latin typeface="+mj-lt"/>
              </a:rPr>
              <a:t> до глобальних ідей, спікерів та знань через участь у щорічному форумі </a:t>
            </a:r>
            <a:r>
              <a:rPr lang="en-US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YES</a:t>
            </a:r>
            <a:r>
              <a:rPr lang="en-US" b="1" dirty="0" smtClean="0">
                <a:latin typeface="+mj-lt"/>
              </a:rPr>
              <a:t> </a:t>
            </a:r>
            <a:r>
              <a:rPr lang="uk-UA" dirty="0">
                <a:latin typeface="+mj-lt"/>
              </a:rPr>
              <a:t>та зустрічі зі світовими лідерами, політиками, бізнесменами у рамках </a:t>
            </a:r>
            <a:r>
              <a:rPr lang="ru-RU" b="1" dirty="0" err="1">
                <a:latin typeface="+mj-lt"/>
              </a:rPr>
              <a:t>Публічних</a:t>
            </a:r>
            <a:r>
              <a:rPr lang="ru-RU" b="1" dirty="0">
                <a:latin typeface="+mj-lt"/>
              </a:rPr>
              <a:t> </a:t>
            </a:r>
            <a:r>
              <a:rPr lang="ru-RU" b="1" dirty="0" err="1">
                <a:latin typeface="+mj-lt"/>
              </a:rPr>
              <a:t>лекцій</a:t>
            </a:r>
            <a:r>
              <a:rPr lang="ru-RU" b="1" dirty="0">
                <a:latin typeface="+mj-lt"/>
              </a:rPr>
              <a:t> </a:t>
            </a:r>
            <a:r>
              <a:rPr lang="ru-RU" dirty="0">
                <a:latin typeface="+mj-lt"/>
              </a:rPr>
              <a:t>Фонду </a:t>
            </a:r>
            <a:r>
              <a:rPr lang="ru-RU" dirty="0" err="1">
                <a:latin typeface="+mj-lt"/>
              </a:rPr>
              <a:t>Віктора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Пінчука</a:t>
            </a:r>
            <a:endParaRPr lang="ru-RU" dirty="0">
              <a:latin typeface="+mj-lt"/>
            </a:endParaRPr>
          </a:p>
          <a:p>
            <a:pPr marL="0" lvl="1" indent="1800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>
                <a:latin typeface="+mj-lt"/>
              </a:rPr>
              <a:t>участь у щорічному </a:t>
            </a:r>
            <a:r>
              <a:rPr lang="uk-UA" b="1" dirty="0">
                <a:latin typeface="+mj-lt"/>
              </a:rPr>
              <a:t>Молодіжному форумі «Завтра.</a:t>
            </a:r>
            <a:r>
              <a:rPr lang="en-US" b="1" dirty="0">
                <a:latin typeface="+mj-lt"/>
              </a:rPr>
              <a:t>UA» </a:t>
            </a:r>
            <a:r>
              <a:rPr lang="uk-UA" dirty="0">
                <a:latin typeface="+mj-lt"/>
              </a:rPr>
              <a:t>та </a:t>
            </a:r>
            <a:r>
              <a:rPr lang="uk-UA" dirty="0" err="1">
                <a:latin typeface="+mj-lt"/>
              </a:rPr>
              <a:t>екотаборі</a:t>
            </a:r>
            <a:r>
              <a:rPr lang="uk-UA" dirty="0">
                <a:latin typeface="+mj-lt"/>
              </a:rPr>
              <a:t> </a:t>
            </a:r>
            <a:r>
              <a:rPr lang="ru-RU" b="1" dirty="0" err="1" smtClean="0">
                <a:latin typeface="+mj-lt"/>
              </a:rPr>
              <a:t>Climate</a:t>
            </a:r>
            <a:r>
              <a:rPr lang="en-US" b="1" dirty="0" smtClean="0">
                <a:latin typeface="+mj-lt"/>
              </a:rPr>
              <a:t> </a:t>
            </a:r>
            <a:r>
              <a:rPr lang="ru-RU" b="1" dirty="0" err="1" smtClean="0">
                <a:latin typeface="+mj-lt"/>
              </a:rPr>
              <a:t>Ch</a:t>
            </a:r>
            <a:r>
              <a:rPr lang="uk-UA" b="1" dirty="0">
                <a:latin typeface="+mj-lt"/>
              </a:rPr>
              <a:t>а</a:t>
            </a:r>
            <a:r>
              <a:rPr lang="ru-RU" b="1" dirty="0" err="1" smtClean="0">
                <a:latin typeface="+mj-lt"/>
              </a:rPr>
              <a:t>nge</a:t>
            </a:r>
            <a:r>
              <a:rPr lang="en-US" b="1" dirty="0" smtClean="0">
                <a:latin typeface="+mj-lt"/>
              </a:rPr>
              <a:t> </a:t>
            </a:r>
            <a:r>
              <a:rPr lang="ru-RU" b="1" dirty="0" err="1" smtClean="0">
                <a:latin typeface="+mj-lt"/>
              </a:rPr>
              <a:t>Camp</a:t>
            </a:r>
            <a:r>
              <a:rPr lang="uk-UA" dirty="0">
                <a:latin typeface="+mj-lt"/>
              </a:rPr>
              <a:t>;</a:t>
            </a:r>
          </a:p>
          <a:p>
            <a:pPr marL="0" lvl="1" indent="1800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dirty="0" smtClean="0">
                <a:latin typeface="+mj-lt"/>
              </a:rPr>
              <a:t>можливість </a:t>
            </a:r>
            <a:r>
              <a:rPr lang="uk-UA" dirty="0">
                <a:latin typeface="+mj-lt"/>
              </a:rPr>
              <a:t>долучитись до заходів Фонду Олени Пінчук </a:t>
            </a:r>
            <a:r>
              <a:rPr lang="ru-RU" b="1" dirty="0" err="1">
                <a:latin typeface="+mj-lt"/>
              </a:rPr>
              <a:t>АнтиСнід</a:t>
            </a:r>
            <a:r>
              <a:rPr lang="uk-UA" dirty="0">
                <a:latin typeface="+mj-lt"/>
              </a:rPr>
              <a:t>;</a:t>
            </a:r>
            <a:endParaRPr lang="ru-RU" dirty="0">
              <a:latin typeface="+mj-lt"/>
            </a:endParaRPr>
          </a:p>
          <a:p>
            <a:pPr indent="180000">
              <a:lnSpc>
                <a:spcPct val="12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uk-UA" b="1" dirty="0" smtClean="0">
                <a:latin typeface="+mj-lt"/>
              </a:rPr>
              <a:t>рекомендації</a:t>
            </a:r>
            <a:r>
              <a:rPr lang="uk-UA" dirty="0" smtClean="0">
                <a:latin typeface="+mj-lt"/>
              </a:rPr>
              <a:t> </a:t>
            </a:r>
            <a:r>
              <a:rPr lang="uk-UA" dirty="0">
                <a:latin typeface="+mj-lt"/>
              </a:rPr>
              <a:t>потенційним </a:t>
            </a:r>
            <a:r>
              <a:rPr lang="uk-UA" b="1" dirty="0">
                <a:latin typeface="+mj-lt"/>
              </a:rPr>
              <a:t>роботодавцям</a:t>
            </a:r>
            <a:r>
              <a:rPr lang="uk-UA" dirty="0">
                <a:latin typeface="+mj-lt"/>
              </a:rPr>
              <a:t> для найактивніших учасників Спільноти «</a:t>
            </a:r>
            <a:r>
              <a:rPr lang="uk-UA" dirty="0" err="1">
                <a:latin typeface="+mj-lt"/>
              </a:rPr>
              <a:t>Завтра.UA</a:t>
            </a:r>
            <a:r>
              <a:rPr lang="uk-UA" dirty="0" smtClean="0">
                <a:latin typeface="+mj-lt"/>
              </a:rPr>
              <a:t>».</a:t>
            </a:r>
            <a:endParaRPr lang="ru-RU" dirty="0">
              <a:latin typeface="+mj-lt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5968"/>
            <a:ext cx="6779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uk-UA" sz="3200" b="1" dirty="0">
                <a:solidFill>
                  <a:schemeClr val="bg1"/>
                </a:solidFill>
                <a:latin typeface="+mj-lt"/>
              </a:rPr>
              <a:t>Що отримують переможці конкурсу:</a:t>
            </a:r>
            <a:endParaRPr lang="uk-UA" sz="3200" b="1" i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08243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68283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798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8020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64427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12499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376595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24667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56715"/>
            <a:ext cx="179417" cy="22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957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говорять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про наших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rot="5400000">
            <a:off x="5076056" y="-1467544"/>
            <a:ext cx="1008112" cy="6048672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1124744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«Вы не просто умные – вы еще и хотите, чтобы  другие про вас думали, что вы умные.»</a:t>
            </a:r>
          </a:p>
          <a:p>
            <a:pPr algn="r"/>
            <a:r>
              <a:rPr lang="ru-RU" sz="1600" dirty="0" smtClean="0">
                <a:latin typeface="+mj-lt"/>
              </a:rPr>
              <a:t>  </a:t>
            </a:r>
            <a:r>
              <a:rPr lang="ru-RU" sz="1600" b="1" i="1" dirty="0" err="1" smtClean="0">
                <a:latin typeface="+mj-lt"/>
              </a:rPr>
              <a:t>Міхаїл</a:t>
            </a:r>
            <a:r>
              <a:rPr lang="ru-RU" sz="1600" b="1" i="1" dirty="0" smtClean="0">
                <a:latin typeface="+mj-lt"/>
              </a:rPr>
              <a:t> </a:t>
            </a:r>
            <a:r>
              <a:rPr lang="ru-RU" sz="1600" b="1" i="1" dirty="0" err="1" smtClean="0">
                <a:latin typeface="+mj-lt"/>
              </a:rPr>
              <a:t>Хазін</a:t>
            </a:r>
            <a:r>
              <a:rPr lang="ru-RU" sz="1600" i="1" dirty="0" smtClean="0">
                <a:latin typeface="+mj-lt"/>
              </a:rPr>
              <a:t>, </a:t>
            </a:r>
            <a:r>
              <a:rPr lang="ru-RU" sz="1600" i="1" dirty="0" err="1" smtClean="0">
                <a:latin typeface="+mj-lt"/>
              </a:rPr>
              <a:t>экономіст</a:t>
            </a:r>
            <a:r>
              <a:rPr lang="ru-RU" sz="1600" i="1" dirty="0" smtClean="0">
                <a:latin typeface="+mj-lt"/>
              </a:rPr>
              <a:t> </a:t>
            </a:r>
            <a:endParaRPr lang="ru-RU" sz="1600" i="1" dirty="0">
              <a:latin typeface="+mj-lt"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rot="5400000" flipV="1">
            <a:off x="2951820" y="8620"/>
            <a:ext cx="1584176" cy="6264696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9592" y="2455728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+mj-lt"/>
              </a:rPr>
              <a:t>«</a:t>
            </a:r>
            <a:r>
              <a:rPr lang="ru-RU" sz="1600" dirty="0" err="1" smtClean="0">
                <a:latin typeface="+mj-lt"/>
              </a:rPr>
              <a:t>Прогрес</a:t>
            </a:r>
            <a:r>
              <a:rPr lang="ru-RU" sz="1600" dirty="0" smtClean="0">
                <a:latin typeface="+mj-lt"/>
              </a:rPr>
              <a:t> - </a:t>
            </a:r>
            <a:r>
              <a:rPr lang="ru-RU" sz="1600" dirty="0" err="1" smtClean="0">
                <a:latin typeface="+mj-lt"/>
              </a:rPr>
              <a:t>це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об'єднання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енергії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мас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err="1" smtClean="0">
                <a:latin typeface="+mj-lt"/>
              </a:rPr>
              <a:t>мільйонів</a:t>
            </a:r>
            <a:r>
              <a:rPr lang="ru-RU" sz="1600" dirty="0" smtClean="0">
                <a:latin typeface="+mj-lt"/>
              </a:rPr>
              <a:t>, </a:t>
            </a:r>
            <a:r>
              <a:rPr lang="ru-RU" sz="1600" dirty="0" err="1" smtClean="0">
                <a:latin typeface="+mj-lt"/>
              </a:rPr>
              <a:t>які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хочуть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досягнути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цілі</a:t>
            </a:r>
            <a:r>
              <a:rPr lang="ru-RU" sz="1600" dirty="0" smtClean="0">
                <a:latin typeface="+mj-lt"/>
              </a:rPr>
              <a:t>. І </a:t>
            </a:r>
            <a:r>
              <a:rPr lang="ru-RU" sz="1600" dirty="0" err="1" smtClean="0">
                <a:latin typeface="+mj-lt"/>
              </a:rPr>
              <a:t>ви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здатні</a:t>
            </a:r>
            <a:r>
              <a:rPr lang="ru-RU" sz="1600" dirty="0" smtClean="0">
                <a:latin typeface="+mj-lt"/>
              </a:rPr>
              <a:t> стати </a:t>
            </a:r>
            <a:r>
              <a:rPr lang="ru-RU" sz="1600" dirty="0" err="1" smtClean="0">
                <a:latin typeface="+mj-lt"/>
              </a:rPr>
              <a:t>рушійною</a:t>
            </a:r>
            <a:r>
              <a:rPr lang="ru-RU" sz="1600" dirty="0" smtClean="0">
                <a:latin typeface="+mj-lt"/>
              </a:rPr>
              <a:t> силою </a:t>
            </a:r>
            <a:r>
              <a:rPr lang="ru-RU" sz="1600" dirty="0" err="1" smtClean="0">
                <a:latin typeface="+mj-lt"/>
              </a:rPr>
              <a:t>цього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прогресу</a:t>
            </a:r>
            <a:r>
              <a:rPr lang="ru-RU" sz="1600" dirty="0" smtClean="0">
                <a:latin typeface="+mj-lt"/>
              </a:rPr>
              <a:t>. І на ваших плечах буде </a:t>
            </a:r>
            <a:r>
              <a:rPr lang="ru-RU" sz="1600" dirty="0" err="1" smtClean="0">
                <a:latin typeface="+mj-lt"/>
              </a:rPr>
              <a:t>найбільша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відповідальність</a:t>
            </a:r>
            <a:r>
              <a:rPr lang="ru-RU" sz="1600" dirty="0" smtClean="0">
                <a:latin typeface="+mj-lt"/>
              </a:rPr>
              <a:t> за долю </a:t>
            </a:r>
            <a:r>
              <a:rPr lang="ru-RU" sz="1600" dirty="0" err="1" smtClean="0">
                <a:latin typeface="+mj-lt"/>
              </a:rPr>
              <a:t>країни</a:t>
            </a:r>
            <a:r>
              <a:rPr lang="ru-RU" sz="1600" dirty="0" smtClean="0">
                <a:latin typeface="+mj-lt"/>
              </a:rPr>
              <a:t>.» </a:t>
            </a:r>
          </a:p>
          <a:p>
            <a:r>
              <a:rPr lang="ru-RU" sz="1600" b="1" i="1" dirty="0" err="1" smtClean="0">
                <a:latin typeface="+mj-lt"/>
              </a:rPr>
              <a:t>Арсеній</a:t>
            </a:r>
            <a:r>
              <a:rPr lang="ru-RU" sz="1600" b="1" i="1" dirty="0" smtClean="0">
                <a:latin typeface="+mj-lt"/>
              </a:rPr>
              <a:t> </a:t>
            </a:r>
            <a:r>
              <a:rPr lang="ru-RU" sz="1600" b="1" i="1" dirty="0" err="1" smtClean="0">
                <a:latin typeface="+mj-lt"/>
              </a:rPr>
              <a:t>Яценюк</a:t>
            </a:r>
            <a:r>
              <a:rPr lang="en-US" sz="1600" i="1" dirty="0" smtClean="0">
                <a:latin typeface="+mj-lt"/>
              </a:rPr>
              <a:t>, </a:t>
            </a:r>
            <a:r>
              <a:rPr lang="ru-RU" sz="1600" i="1" dirty="0" err="1" smtClean="0">
                <a:latin typeface="+mj-lt"/>
              </a:rPr>
              <a:t>Прем’єр-міністр</a:t>
            </a:r>
            <a:r>
              <a:rPr lang="ru-RU" sz="1600" i="1" dirty="0" smtClean="0">
                <a:latin typeface="+mj-lt"/>
              </a:rPr>
              <a:t> </a:t>
            </a:r>
            <a:r>
              <a:rPr lang="ru-RU" sz="1600" i="1" dirty="0" err="1" smtClean="0">
                <a:latin typeface="+mj-lt"/>
              </a:rPr>
              <a:t>України</a:t>
            </a:r>
            <a:endParaRPr lang="ru-RU" sz="1600" i="1" dirty="0"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6021288"/>
            <a:ext cx="2448272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 rot="5400000" flipV="1">
            <a:off x="3131840" y="2924944"/>
            <a:ext cx="1224136" cy="6264696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55576" y="5520134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«Будущее Украины не в стенах парламента  и не на основной панели ЯЕС, будущее здесь, будущее Украины  это вы, тут главная арена страны» </a:t>
            </a:r>
          </a:p>
          <a:p>
            <a:pPr algn="r"/>
            <a:r>
              <a:rPr lang="ru-RU" sz="1600" b="1" i="1" dirty="0" err="1" smtClean="0">
                <a:latin typeface="+mj-lt"/>
              </a:rPr>
              <a:t>Віталій</a:t>
            </a:r>
            <a:r>
              <a:rPr lang="ru-RU" sz="1600" b="1" i="1" dirty="0" smtClean="0">
                <a:latin typeface="+mj-lt"/>
              </a:rPr>
              <a:t> </a:t>
            </a:r>
            <a:r>
              <a:rPr lang="ru-RU" sz="1600" b="1" i="1" dirty="0" err="1" smtClean="0">
                <a:latin typeface="+mj-lt"/>
              </a:rPr>
              <a:t>Портніков</a:t>
            </a:r>
            <a:r>
              <a:rPr lang="ru-RU" sz="1600" i="1" dirty="0" smtClean="0">
                <a:latin typeface="+mj-lt"/>
              </a:rPr>
              <a:t>, </a:t>
            </a:r>
            <a:r>
              <a:rPr lang="ru-RU" sz="1600" i="1" dirty="0" err="1" smtClean="0">
                <a:latin typeface="+mj-lt"/>
              </a:rPr>
              <a:t>журналіст</a:t>
            </a:r>
            <a:endParaRPr lang="ru-RU" sz="1600" i="1" dirty="0">
              <a:latin typeface="+mj-lt"/>
            </a:endParaRPr>
          </a:p>
        </p:txBody>
      </p:sp>
      <p:pic>
        <p:nvPicPr>
          <p:cNvPr id="32" name="Picture 2" descr="C:\Users\Epoddyachenko\Downloads\Новая папка\хази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1296144" cy="1309869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6876256" y="2492896"/>
            <a:ext cx="5760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Picture 3" descr="C:\Users\Epoddyachenko\Downloads\Новая папка\яценю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420888"/>
            <a:ext cx="1296144" cy="1309869"/>
          </a:xfrm>
          <a:prstGeom prst="rect">
            <a:avLst/>
          </a:prstGeom>
          <a:noFill/>
        </p:spPr>
      </p:pic>
      <p:sp>
        <p:nvSpPr>
          <p:cNvPr id="36" name="Равнобедренный треугольник 35"/>
          <p:cNvSpPr/>
          <p:nvPr/>
        </p:nvSpPr>
        <p:spPr>
          <a:xfrm rot="5400000">
            <a:off x="6768244" y="2672916"/>
            <a:ext cx="432048" cy="36004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 rot="5400000">
            <a:off x="5292080" y="1628800"/>
            <a:ext cx="720080" cy="6048672"/>
          </a:xfrm>
          <a:prstGeom prst="wedgeRound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2699792" y="4365104"/>
            <a:ext cx="6156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j-lt"/>
              </a:rPr>
              <a:t>«</a:t>
            </a:r>
            <a:r>
              <a:rPr lang="ru-RU" sz="1600" dirty="0" err="1" smtClean="0">
                <a:latin typeface="+mj-lt"/>
              </a:rPr>
              <a:t>We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can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do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err="1" smtClean="0">
                <a:latin typeface="+mj-lt"/>
              </a:rPr>
              <a:t>it</a:t>
            </a:r>
            <a:r>
              <a:rPr lang="ru-RU" sz="1600" dirty="0" smtClean="0">
                <a:latin typeface="+mj-lt"/>
              </a:rPr>
              <a:t>»</a:t>
            </a:r>
          </a:p>
          <a:p>
            <a:r>
              <a:rPr lang="ru-RU" sz="1600" b="1" i="1" dirty="0" smtClean="0">
                <a:latin typeface="+mj-lt"/>
              </a:rPr>
              <a:t>Александр Квасьневский</a:t>
            </a:r>
            <a:r>
              <a:rPr lang="en-US" sz="1600" i="1" dirty="0" smtClean="0">
                <a:latin typeface="+mj-lt"/>
              </a:rPr>
              <a:t>, </a:t>
            </a:r>
            <a:r>
              <a:rPr lang="ru-RU" sz="1600" i="1" dirty="0" smtClean="0">
                <a:latin typeface="+mj-lt"/>
              </a:rPr>
              <a:t>президент </a:t>
            </a:r>
            <a:r>
              <a:rPr lang="ru-RU" sz="1600" i="1" dirty="0" err="1" smtClean="0">
                <a:latin typeface="+mj-lt"/>
              </a:rPr>
              <a:t>Польщі</a:t>
            </a:r>
            <a:r>
              <a:rPr lang="ru-RU" sz="1600" i="1" dirty="0" smtClean="0">
                <a:latin typeface="+mj-lt"/>
              </a:rPr>
              <a:t> 2005-2015</a:t>
            </a:r>
            <a:endParaRPr lang="ru-RU" sz="1600" i="1" dirty="0">
              <a:latin typeface="+mj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 flipH="1">
            <a:off x="2195736" y="4221088"/>
            <a:ext cx="43204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 flipV="1">
            <a:off x="2366755" y="4482117"/>
            <a:ext cx="360040" cy="27003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pic>
        <p:nvPicPr>
          <p:cNvPr id="43" name="Picture 4" descr="C:\Users\Epoddyachenko\Downloads\Новая папка\квасневски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005064"/>
            <a:ext cx="1296144" cy="1309870"/>
          </a:xfrm>
          <a:prstGeom prst="rect">
            <a:avLst/>
          </a:prstGeom>
          <a:noFill/>
        </p:spPr>
      </p:pic>
      <p:sp>
        <p:nvSpPr>
          <p:cNvPr id="44" name="Блок-схема: процесс 43"/>
          <p:cNvSpPr/>
          <p:nvPr/>
        </p:nvSpPr>
        <p:spPr>
          <a:xfrm>
            <a:off x="2195736" y="980728"/>
            <a:ext cx="360040" cy="108012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5400000" flipV="1">
            <a:off x="2294747" y="1313765"/>
            <a:ext cx="360040" cy="27003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-25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876256" y="5445224"/>
            <a:ext cx="57606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6768244" y="5697252"/>
            <a:ext cx="432048" cy="36004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Picture 5" descr="C:\Users\Epoddyachenko\Downloads\Новая папка\портнико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359490"/>
            <a:ext cx="1296144" cy="1309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3356992"/>
            <a:ext cx="7704856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Petiole</a:t>
            </a:r>
            <a:r>
              <a:rPr lang="uk-UA" b="1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 </a:t>
            </a:r>
            <a:r>
              <a:rPr lang="uk-UA" dirty="0" smtClean="0">
                <a:latin typeface="+mj-lt"/>
              </a:rPr>
              <a:t>–  це мобільний додаток, котрий допоможе з використанням самого лише мобільного телефону визначати площу листка рослини, її вид та діагностувати захворювання.</a:t>
            </a:r>
            <a:endParaRPr lang="en-US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</a:rPr>
              <a:t>Команда пройшла у фінал міжнародного конкурсу GIST Tech-I</a:t>
            </a:r>
            <a:r>
              <a:rPr lang="en-US" dirty="0" smtClean="0">
                <a:latin typeface="+mj-lt"/>
              </a:rPr>
              <a:t>, </a:t>
            </a:r>
            <a:r>
              <a:rPr lang="ru-RU" dirty="0" err="1" smtClean="0">
                <a:latin typeface="+mj-lt"/>
              </a:rPr>
              <a:t>який</a:t>
            </a:r>
            <a:r>
              <a:rPr lang="ru-RU" dirty="0" smtClean="0">
                <a:latin typeface="+mj-lt"/>
              </a:rPr>
              <a:t> </a:t>
            </a:r>
            <a:r>
              <a:rPr lang="ru-RU" dirty="0" err="1" smtClean="0">
                <a:latin typeface="+mj-lt"/>
              </a:rPr>
              <a:t>був</a:t>
            </a:r>
            <a:r>
              <a:rPr lang="ru-RU" dirty="0" smtClean="0">
                <a:latin typeface="+mj-lt"/>
              </a:rPr>
              <a:t> </a:t>
            </a:r>
            <a:r>
              <a:rPr lang="uk-UA" dirty="0" smtClean="0">
                <a:latin typeface="+mj-lt"/>
              </a:rPr>
              <a:t>ініційований Державним департаментом США і сам Барак </a:t>
            </a:r>
            <a:r>
              <a:rPr lang="uk-UA" dirty="0" err="1" smtClean="0">
                <a:latin typeface="+mj-lt"/>
              </a:rPr>
              <a:t>Обама</a:t>
            </a:r>
            <a:r>
              <a:rPr lang="uk-UA" dirty="0" smtClean="0">
                <a:latin typeface="+mj-lt"/>
              </a:rPr>
              <a:t> потиснув руку стипендіату Андрію </a:t>
            </a:r>
            <a:r>
              <a:rPr lang="uk-UA" dirty="0" err="1" smtClean="0">
                <a:latin typeface="+mj-lt"/>
              </a:rPr>
              <a:t>Селезневу</a:t>
            </a:r>
            <a:r>
              <a:rPr lang="uk-UA" dirty="0" smtClean="0">
                <a:latin typeface="+mj-lt"/>
              </a:rPr>
              <a:t>.</a:t>
            </a:r>
            <a:endParaRPr lang="uk-UA" dirty="0">
              <a:latin typeface="+mj-lt"/>
            </a:endParaRPr>
          </a:p>
        </p:txBody>
      </p:sp>
      <p:pic>
        <p:nvPicPr>
          <p:cNvPr id="6151" name="Picture 7" descr="https://scontent-ams3-1.xx.fbcdn.net/hphotos-xaf1/t31.0-8/11402374_1594816217433835_234074060288578663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788" y="980728"/>
            <a:ext cx="3816424" cy="2348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2708920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 smtClean="0">
                <a:latin typeface="+mn-lt"/>
              </a:rPr>
              <a:t>3С – </a:t>
            </a:r>
            <a:r>
              <a:rPr lang="ru-RU" sz="1600" dirty="0" err="1" smtClean="0">
                <a:latin typeface="+mn-lt"/>
              </a:rPr>
              <a:t>неприбуткова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всеукраїнська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молодіжна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ініціатива</a:t>
            </a:r>
            <a:r>
              <a:rPr lang="ru-RU" sz="1600" dirty="0" smtClean="0">
                <a:latin typeface="+mn-lt"/>
              </a:rPr>
              <a:t>, яка </a:t>
            </a:r>
            <a:r>
              <a:rPr lang="ru-RU" sz="1600" dirty="0" err="1" smtClean="0">
                <a:latin typeface="+mn-lt"/>
              </a:rPr>
              <a:t>з</a:t>
            </a:r>
            <a:r>
              <a:rPr lang="ru-RU" sz="1600" dirty="0" smtClean="0">
                <a:latin typeface="+mn-lt"/>
              </a:rPr>
              <a:t> 2010 року </a:t>
            </a:r>
            <a:r>
              <a:rPr lang="ru-RU" sz="1600" dirty="0" err="1" smtClean="0">
                <a:latin typeface="+mn-lt"/>
              </a:rPr>
              <a:t>організовує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просвітницькі</a:t>
            </a:r>
            <a:r>
              <a:rPr lang="ru-RU" sz="1600" dirty="0" smtClean="0">
                <a:latin typeface="+mn-lt"/>
              </a:rPr>
              <a:t> заходи для </a:t>
            </a:r>
            <a:r>
              <a:rPr lang="ru-RU" sz="1600" dirty="0" err="1" smtClean="0">
                <a:latin typeface="+mn-lt"/>
              </a:rPr>
              <a:t>молоді</a:t>
            </a:r>
            <a:r>
              <a:rPr lang="ru-RU" sz="1600" dirty="0" smtClean="0">
                <a:latin typeface="+mn-lt"/>
              </a:rPr>
              <a:t> на </a:t>
            </a:r>
            <a:r>
              <a:rPr lang="ru-RU" sz="1600" dirty="0" err="1" smtClean="0">
                <a:latin typeface="+mn-lt"/>
              </a:rPr>
              <a:t>основі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відкритого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діалогу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актуальні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суспільно-політичні</a:t>
            </a:r>
            <a:r>
              <a:rPr lang="ru-RU" sz="1600" dirty="0" smtClean="0">
                <a:latin typeface="+mn-lt"/>
              </a:rPr>
              <a:t> та </a:t>
            </a:r>
            <a:r>
              <a:rPr lang="ru-RU" sz="1600" dirty="0" err="1" smtClean="0">
                <a:latin typeface="+mn-lt"/>
              </a:rPr>
              <a:t>світоглядні</a:t>
            </a:r>
            <a:r>
              <a:rPr lang="ru-RU" sz="1600" dirty="0" smtClean="0">
                <a:latin typeface="+mn-lt"/>
              </a:rPr>
              <a:t> теми.</a:t>
            </a:r>
            <a:endParaRPr lang="en-US" sz="1600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ru-RU" sz="1600" dirty="0" err="1" smtClean="0">
                <a:latin typeface="+mn-lt"/>
              </a:rPr>
              <a:t>Всі</a:t>
            </a:r>
            <a:r>
              <a:rPr lang="ru-RU" sz="1600" dirty="0" smtClean="0">
                <a:latin typeface="+mn-lt"/>
              </a:rPr>
              <a:t> заходи 3С </a:t>
            </a:r>
            <a:r>
              <a:rPr lang="ru-RU" sz="1600" dirty="0" err="1" smtClean="0">
                <a:latin typeface="+mn-lt"/>
              </a:rPr>
              <a:t>проводяться</a:t>
            </a:r>
            <a:r>
              <a:rPr lang="ru-RU" sz="1600" dirty="0" smtClean="0">
                <a:latin typeface="+mn-lt"/>
              </a:rPr>
              <a:t> на </a:t>
            </a:r>
            <a:r>
              <a:rPr lang="ru-RU" sz="1600" dirty="0" err="1" smtClean="0">
                <a:latin typeface="+mn-lt"/>
              </a:rPr>
              <a:t>основі</a:t>
            </a:r>
            <a:r>
              <a:rPr lang="ru-RU" sz="1600" dirty="0" smtClean="0">
                <a:latin typeface="+mn-lt"/>
              </a:rPr>
              <a:t> “</a:t>
            </a:r>
            <a:r>
              <a:rPr lang="ru-RU" sz="1600" dirty="0" err="1" smtClean="0">
                <a:latin typeface="+mn-lt"/>
              </a:rPr>
              <a:t>неупередженого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діалогу</a:t>
            </a:r>
            <a:r>
              <a:rPr lang="ru-RU" sz="1600" dirty="0" smtClean="0">
                <a:latin typeface="+mn-lt"/>
              </a:rPr>
              <a:t>” (</a:t>
            </a:r>
            <a:r>
              <a:rPr lang="en-US" sz="1600" dirty="0" smtClean="0">
                <a:latin typeface="+mn-lt"/>
              </a:rPr>
              <a:t>open-minded dialogue), </a:t>
            </a:r>
            <a:r>
              <a:rPr lang="ru-RU" sz="1600" dirty="0" err="1" smtClean="0">
                <a:latin typeface="+mn-lt"/>
              </a:rPr>
              <a:t>що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ґрунтується</a:t>
            </a:r>
            <a:r>
              <a:rPr lang="ru-RU" sz="1600" dirty="0" smtClean="0">
                <a:latin typeface="+mn-lt"/>
              </a:rPr>
              <a:t> на </a:t>
            </a:r>
            <a:r>
              <a:rPr lang="ru-RU" sz="1600" dirty="0" err="1" smtClean="0">
                <a:latin typeface="+mn-lt"/>
              </a:rPr>
              <a:t>багатосторонній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комунікації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повазі</a:t>
            </a:r>
            <a:r>
              <a:rPr lang="ru-RU" sz="1600" dirty="0" smtClean="0">
                <a:latin typeface="+mn-lt"/>
              </a:rPr>
              <a:t> до думок </a:t>
            </a:r>
            <a:r>
              <a:rPr lang="ru-RU" sz="1600" dirty="0" err="1" smtClean="0">
                <a:latin typeface="+mn-lt"/>
              </a:rPr>
              <a:t>усіх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учасників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дискусії</a:t>
            </a:r>
            <a:r>
              <a:rPr lang="ru-RU" sz="1600" dirty="0" smtClean="0">
                <a:latin typeface="+mn-lt"/>
              </a:rPr>
              <a:t> та </a:t>
            </a:r>
            <a:r>
              <a:rPr lang="ru-RU" sz="1600" dirty="0" err="1" smtClean="0">
                <a:latin typeface="+mn-lt"/>
              </a:rPr>
              <a:t>можливості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вільно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висловлювати</a:t>
            </a:r>
            <a:r>
              <a:rPr lang="ru-RU" sz="1600" dirty="0" smtClean="0">
                <a:latin typeface="+mn-lt"/>
              </a:rPr>
              <a:t> свою думку. У такому </a:t>
            </a:r>
            <a:r>
              <a:rPr lang="ru-RU" sz="1600" dirty="0" err="1" smtClean="0">
                <a:latin typeface="+mn-lt"/>
              </a:rPr>
              <a:t>діалозі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першочерговими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є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взаємодія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між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учасниками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незаангажований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підхід</a:t>
            </a:r>
            <a:r>
              <a:rPr lang="ru-RU" sz="1600" dirty="0" smtClean="0">
                <a:latin typeface="+mn-lt"/>
              </a:rPr>
              <a:t> до </a:t>
            </a:r>
            <a:r>
              <a:rPr lang="ru-RU" sz="1600" dirty="0" err="1" smtClean="0">
                <a:latin typeface="+mn-lt"/>
              </a:rPr>
              <a:t>висловлювання</a:t>
            </a:r>
            <a:r>
              <a:rPr lang="ru-RU" sz="1600" dirty="0" smtClean="0">
                <a:latin typeface="+mn-lt"/>
              </a:rPr>
              <a:t>, </a:t>
            </a:r>
            <a:r>
              <a:rPr lang="ru-RU" sz="1600" dirty="0" err="1" smtClean="0">
                <a:latin typeface="+mn-lt"/>
              </a:rPr>
              <a:t>відсутність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експертної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позиції</a:t>
            </a:r>
            <a:r>
              <a:rPr lang="ru-RU" sz="1600" dirty="0" smtClean="0">
                <a:latin typeface="+mn-lt"/>
              </a:rPr>
              <a:t> та </a:t>
            </a:r>
            <a:r>
              <a:rPr lang="ru-RU" sz="1600" dirty="0" err="1" smtClean="0">
                <a:latin typeface="+mn-lt"/>
              </a:rPr>
              <a:t>цінність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власних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смислових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знахідок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учасника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групи</a:t>
            </a:r>
            <a:r>
              <a:rPr lang="ru-RU" sz="1600" dirty="0" smtClean="0">
                <a:latin typeface="+mn-lt"/>
              </a:rPr>
              <a:t> в </a:t>
            </a:r>
            <a:r>
              <a:rPr lang="ru-RU" sz="1600" dirty="0" err="1" smtClean="0">
                <a:latin typeface="+mn-lt"/>
              </a:rPr>
              <a:t>цілому</a:t>
            </a:r>
            <a:r>
              <a:rPr lang="ru-RU" sz="1600" dirty="0" smtClean="0">
                <a:latin typeface="+mn-lt"/>
              </a:rPr>
              <a:t>. Формат </a:t>
            </a:r>
            <a:r>
              <a:rPr lang="ru-RU" sz="1600" dirty="0" err="1" smtClean="0">
                <a:latin typeface="+mn-lt"/>
              </a:rPr>
              <a:t>традиційного</a:t>
            </a:r>
            <a:r>
              <a:rPr lang="ru-RU" sz="1600" dirty="0" smtClean="0">
                <a:latin typeface="+mn-lt"/>
              </a:rPr>
              <a:t> 3С </a:t>
            </a:r>
            <a:r>
              <a:rPr lang="ru-RU" sz="1600" dirty="0" err="1" smtClean="0">
                <a:latin typeface="+mn-lt"/>
              </a:rPr>
              <a:t>семінару</a:t>
            </a:r>
            <a:r>
              <a:rPr lang="ru-RU" sz="1600" dirty="0" smtClean="0">
                <a:latin typeface="+mn-lt"/>
              </a:rPr>
              <a:t> – </a:t>
            </a:r>
            <a:r>
              <a:rPr lang="ru-RU" sz="1600" dirty="0" err="1" smtClean="0">
                <a:latin typeface="+mn-lt"/>
              </a:rPr>
              <a:t>дискусія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навколо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фундаментальних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текстів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з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різних</a:t>
            </a:r>
            <a:r>
              <a:rPr lang="ru-RU" sz="1600" dirty="0" smtClean="0">
                <a:latin typeface="+mn-lt"/>
              </a:rPr>
              <a:t> культур та </a:t>
            </a:r>
            <a:r>
              <a:rPr lang="ru-RU" sz="1600" dirty="0" err="1" smtClean="0">
                <a:latin typeface="+mn-lt"/>
              </a:rPr>
              <a:t>періодів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err="1" smtClean="0">
                <a:latin typeface="+mn-lt"/>
              </a:rPr>
              <a:t>історії</a:t>
            </a:r>
            <a:r>
              <a:rPr lang="ru-RU" sz="1600" dirty="0" smtClean="0">
                <a:latin typeface="+mn-lt"/>
              </a:rPr>
              <a:t>.</a:t>
            </a:r>
            <a:endParaRPr lang="en-US" sz="1600" dirty="0" smtClean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n-lt"/>
              </a:rPr>
              <a:t>Проект був розроблений на щорічному Молодіжному форумі «Завтра.</a:t>
            </a:r>
            <a:r>
              <a:rPr lang="en-US" sz="1600" dirty="0" smtClean="0">
                <a:latin typeface="+mn-lt"/>
              </a:rPr>
              <a:t>UA» 2010 </a:t>
            </a:r>
            <a:r>
              <a:rPr lang="uk-UA" sz="1600" dirty="0" smtClean="0">
                <a:latin typeface="+mn-lt"/>
              </a:rPr>
              <a:t>року. Ядром команди  проекту стали стипендіати програми. </a:t>
            </a:r>
            <a:endParaRPr lang="ru-RU" sz="1600" dirty="0" smtClean="0">
              <a:latin typeface="+mn-lt"/>
            </a:endParaRPr>
          </a:p>
          <a:p>
            <a:pPr>
              <a:spcAft>
                <a:spcPts val="600"/>
              </a:spcAft>
            </a:pPr>
            <a:endParaRPr lang="uk-UA" sz="1700" dirty="0">
              <a:latin typeface="+mn-lt"/>
            </a:endParaRPr>
          </a:p>
        </p:txBody>
      </p:sp>
      <p:pic>
        <p:nvPicPr>
          <p:cNvPr id="1026" name="Picture 2" descr="3С - Спільнота свідомого спілкува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4577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988840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+mj-lt"/>
              </a:rPr>
              <a:t>Завтра Мир </a:t>
            </a:r>
            <a:r>
              <a:rPr lang="en-US" sz="5400" b="1" dirty="0" smtClean="0">
                <a:latin typeface="+mj-lt"/>
              </a:rPr>
              <a:t>in UA</a:t>
            </a:r>
            <a:endParaRPr lang="ru-RU" sz="5400" dirty="0"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356992"/>
            <a:ext cx="770485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b="1" dirty="0">
                <a:latin typeface="+mj-lt"/>
              </a:rPr>
              <a:t>Завтра Мир </a:t>
            </a:r>
            <a:r>
              <a:rPr lang="en-US" b="1" dirty="0">
                <a:latin typeface="+mj-lt"/>
              </a:rPr>
              <a:t>in UA – </a:t>
            </a:r>
            <a:r>
              <a:rPr lang="ru-RU" dirty="0" err="1">
                <a:latin typeface="+mj-lt"/>
              </a:rPr>
              <a:t>соц</a:t>
            </a:r>
            <a:r>
              <a:rPr lang="uk-UA" dirty="0" err="1">
                <a:latin typeface="+mj-lt"/>
              </a:rPr>
              <a:t>іальний</a:t>
            </a:r>
            <a:r>
              <a:rPr lang="uk-UA" dirty="0">
                <a:latin typeface="+mj-lt"/>
              </a:rPr>
              <a:t> проект направлений на адаптацію та соціалізацію </a:t>
            </a:r>
            <a:r>
              <a:rPr lang="uk-UA" dirty="0" err="1">
                <a:latin typeface="+mj-lt"/>
              </a:rPr>
              <a:t>дітей-пересенців</a:t>
            </a:r>
            <a:r>
              <a:rPr lang="uk-UA" dirty="0">
                <a:latin typeface="+mj-lt"/>
              </a:rPr>
              <a:t>. Проект був розроблений на Форумі стипендіатів (червень, 2015) та стартував у </a:t>
            </a:r>
            <a:r>
              <a:rPr lang="uk-UA" dirty="0" err="1">
                <a:latin typeface="+mj-lt"/>
              </a:rPr>
              <a:t>м.Полтаві</a:t>
            </a:r>
            <a:r>
              <a:rPr lang="uk-UA" dirty="0">
                <a:latin typeface="+mj-lt"/>
              </a:rPr>
              <a:t> за підтримки Фонду Віктора Пінчука.</a:t>
            </a:r>
          </a:p>
          <a:p>
            <a:pPr>
              <a:spcAft>
                <a:spcPts val="600"/>
              </a:spcAft>
            </a:pPr>
            <a:r>
              <a:rPr lang="uk-UA" dirty="0" smtClean="0">
                <a:latin typeface="+mj-lt"/>
              </a:rPr>
              <a:t>Команда </a:t>
            </a:r>
            <a:r>
              <a:rPr lang="uk-UA" dirty="0">
                <a:latin typeface="+mj-lt"/>
              </a:rPr>
              <a:t>проекту на чолі з Юлія П</a:t>
            </a:r>
            <a:r>
              <a:rPr lang="en-US" dirty="0">
                <a:latin typeface="+mj-lt"/>
              </a:rPr>
              <a:t>’</a:t>
            </a:r>
            <a:r>
              <a:rPr lang="ru-RU" dirty="0" err="1">
                <a:latin typeface="+mj-lt"/>
              </a:rPr>
              <a:t>ятниця</a:t>
            </a:r>
            <a:r>
              <a:rPr lang="ru-RU" dirty="0">
                <a:latin typeface="+mj-lt"/>
              </a:rPr>
              <a:t> провели трен</a:t>
            </a:r>
            <a:r>
              <a:rPr lang="uk-UA" dirty="0" err="1">
                <a:latin typeface="+mj-lt"/>
              </a:rPr>
              <a:t>інг</a:t>
            </a:r>
            <a:r>
              <a:rPr lang="uk-UA" dirty="0">
                <a:latin typeface="+mj-lt"/>
              </a:rPr>
              <a:t> для підлітків, майстер-класи та </a:t>
            </a:r>
            <a:r>
              <a:rPr lang="uk-UA" dirty="0" err="1">
                <a:latin typeface="+mj-lt"/>
              </a:rPr>
              <a:t>квести</a:t>
            </a:r>
            <a:r>
              <a:rPr lang="uk-UA" dirty="0">
                <a:latin typeface="+mj-lt"/>
              </a:rPr>
              <a:t> для дітей молодшого віку, виставку-продаж на користь дітей-переселенців та екскурсії.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258888" y="3573463"/>
            <a:ext cx="7705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 sz="1200">
              <a:latin typeface="Calibri" pitchFamily="34" charset="0"/>
            </a:endParaRPr>
          </a:p>
          <a:p>
            <a:endParaRPr lang="uk-UA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rgbClr val="15A3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25968"/>
            <a:ext cx="6681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проекти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стипендіатів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вже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+mj-lt"/>
              </a:rPr>
              <a:t>діють</a:t>
            </a:r>
            <a:r>
              <a:rPr lang="ru-RU" sz="3200" b="1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036162"/>
            <a:ext cx="849694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uk-UA" sz="1600" b="1" dirty="0" smtClean="0">
                <a:latin typeface="+mj-lt"/>
              </a:rPr>
              <a:t>Наукові пікніки - </a:t>
            </a:r>
            <a:r>
              <a:rPr lang="uk-UA" sz="1600" dirty="0" smtClean="0">
                <a:latin typeface="+mj-lt"/>
              </a:rPr>
              <a:t>соціальний  проект спрямований на популяризацію науки . Команда проекту прагне підвищити рейтинг наукових професій та очікує, що результаті їх діяльності розуміння та підтримка суспільством щодо важливості розвитку науки значно зросте. Це в свою чергу по мірі економічного зростання може вести до розширення бюджетів (державних, грантових, приватних) на розвиток науки.</a:t>
            </a: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j-lt"/>
              </a:rPr>
              <a:t>Наукові пікніки проходять на центральних майданах міст та парках і кожен охочий, незалежно від віку, статусу чи місця навчання, може власноруч провести експеримент в імпровізованій лабораторії просто неба, зробити маленьке диво та переконатися, що наука може бути доступною та цікавою.</a:t>
            </a: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j-lt"/>
              </a:rPr>
              <a:t>Членами команди проекту є стипендіати </a:t>
            </a:r>
            <a:r>
              <a:rPr lang="ru-RU" sz="1600" dirty="0" smtClean="0">
                <a:latin typeface="+mj-lt"/>
              </a:rPr>
              <a:t>«Завтра.</a:t>
            </a:r>
            <a:r>
              <a:rPr lang="en-US" sz="1600" dirty="0" smtClean="0">
                <a:latin typeface="+mj-lt"/>
              </a:rPr>
              <a:t>UA</a:t>
            </a:r>
            <a:r>
              <a:rPr lang="ru-RU" sz="1600" dirty="0" smtClean="0">
                <a:latin typeface="+mj-lt"/>
              </a:rPr>
              <a:t>».</a:t>
            </a: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j-lt"/>
              </a:rPr>
              <a:t>В 2013-2014 Наукові пікніки пройшли у 8 містах, 2 заходи в зоні АТО, 5 заходів у дитячих будинках та відкрито Клуб молодого винахідника у Вінниці. Учасниками Наукових пікніків у 2014 році стало понад 75 000 осіб.</a:t>
            </a:r>
            <a:endParaRPr lang="ru-RU" sz="1600" dirty="0" smtClean="0"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j-lt"/>
              </a:rPr>
              <a:t>Української делегації була невід</a:t>
            </a:r>
            <a:r>
              <a:rPr lang="en-US" sz="1600" dirty="0" smtClean="0">
                <a:latin typeface="+mj-lt"/>
              </a:rPr>
              <a:t>’</a:t>
            </a:r>
            <a:r>
              <a:rPr lang="uk-UA" sz="1600" dirty="0" smtClean="0">
                <a:latin typeface="+mj-lt"/>
              </a:rPr>
              <a:t>ємною частиною Наукових пікніків у Варшаві та Тбілісі.</a:t>
            </a:r>
          </a:p>
          <a:p>
            <a:pPr>
              <a:spcAft>
                <a:spcPts val="600"/>
              </a:spcAft>
            </a:pPr>
            <a:r>
              <a:rPr lang="uk-UA" sz="1600" dirty="0" smtClean="0">
                <a:latin typeface="+mj-lt"/>
              </a:rPr>
              <a:t>Осінній фестиваль Наукових пікніків 2015 пройде в 10 містах України.</a:t>
            </a:r>
            <a:endParaRPr lang="ru-RU" sz="16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105273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latin typeface="+mj-lt"/>
              </a:rPr>
              <a:t>Наукові пікніки</a:t>
            </a:r>
            <a:endParaRPr lang="ru-RU" sz="5400" dirty="0">
              <a:latin typeface="+mj-lt"/>
            </a:endParaRPr>
          </a:p>
        </p:txBody>
      </p:sp>
      <p:pic>
        <p:nvPicPr>
          <p:cNvPr id="25602" name="Picture 2" descr="C:\Users\nderevyanchenko\Desktop\zavtra\10574528_369553653196841_235809661298322638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1251</Words>
  <Application>Microsoft Office PowerPoint</Application>
  <PresentationFormat>Экран (4:3)</PresentationFormat>
  <Paragraphs>113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Olena Mischenko (PinchukFund)</dc:creator>
  <cp:lastModifiedBy>Мирослава</cp:lastModifiedBy>
  <cp:revision>124</cp:revision>
  <dcterms:created xsi:type="dcterms:W3CDTF">2014-09-23T09:14:59Z</dcterms:created>
  <dcterms:modified xsi:type="dcterms:W3CDTF">2016-09-30T05:32:03Z</dcterms:modified>
</cp:coreProperties>
</file>