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0" r:id="rId5"/>
    <p:sldId id="267" r:id="rId6"/>
    <p:sldId id="268" r:id="rId7"/>
    <p:sldId id="269" r:id="rId8"/>
    <p:sldId id="266" r:id="rId9"/>
    <p:sldId id="259" r:id="rId10"/>
    <p:sldId id="260" r:id="rId11"/>
    <p:sldId id="265" r:id="rId12"/>
    <p:sldId id="262" r:id="rId13"/>
    <p:sldId id="263" r:id="rId14"/>
    <p:sldId id="26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0" r:id="rId24"/>
    <p:sldId id="282" r:id="rId25"/>
    <p:sldId id="283" r:id="rId26"/>
    <p:sldId id="271" r:id="rId27"/>
    <p:sldId id="28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Projects\&#1051;&#1091;&#1082;&#1072;&#1095;&#1056;\projects_sme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360" b="1" i="0" u="none" strike="noStrike" kern="1200" spc="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Кількість програм </a:t>
            </a:r>
          </a:p>
          <a:p>
            <a:pPr>
              <a:defRPr b="1">
                <a:solidFill>
                  <a:schemeClr val="accent2">
                    <a:lumMod val="75000"/>
                  </a:schemeClr>
                </a:solidFill>
              </a:defRPr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Міжнародної технічної допомоги, од.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360" b="1" i="0" u="none" strike="noStrike" kern="1200" spc="0" baseline="0">
              <a:solidFill>
                <a:schemeClr val="accent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>
        <c:manualLayout>
          <c:layoutTarget val="inner"/>
          <c:xMode val="edge"/>
          <c:yMode val="edge"/>
          <c:x val="6.2691950283074116E-2"/>
          <c:y val="0.35581163554909601"/>
          <c:w val="0.91477800481551375"/>
          <c:h val="0.3703341112725995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dk1">
                <a:tint val="8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Аркуш1!$A$3:$A$27</c:f>
              <c:numCache>
                <c:formatCode>General</c:formatCode>
                <c:ptCount val="25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</c:numCache>
            </c:numRef>
          </c:cat>
          <c:val>
            <c:numRef>
              <c:f>Аркуш1!$B$3:$B$27</c:f>
              <c:numCache>
                <c:formatCode>General</c:formatCode>
                <c:ptCount val="25"/>
                <c:pt idx="0">
                  <c:v>2</c:v>
                </c:pt>
                <c:pt idx="1">
                  <c:v>0</c:v>
                </c:pt>
                <c:pt idx="2">
                  <c:v>4</c:v>
                </c:pt>
                <c:pt idx="3">
                  <c:v>3</c:v>
                </c:pt>
                <c:pt idx="4">
                  <c:v>6</c:v>
                </c:pt>
                <c:pt idx="5">
                  <c:v>3</c:v>
                </c:pt>
                <c:pt idx="6">
                  <c:v>2</c:v>
                </c:pt>
                <c:pt idx="7">
                  <c:v>1</c:v>
                </c:pt>
                <c:pt idx="8">
                  <c:v>3</c:v>
                </c:pt>
                <c:pt idx="9">
                  <c:v>4</c:v>
                </c:pt>
                <c:pt idx="10">
                  <c:v>4</c:v>
                </c:pt>
                <c:pt idx="11">
                  <c:v>2</c:v>
                </c:pt>
                <c:pt idx="12">
                  <c:v>3</c:v>
                </c:pt>
                <c:pt idx="13">
                  <c:v>3</c:v>
                </c:pt>
                <c:pt idx="14">
                  <c:v>2</c:v>
                </c:pt>
                <c:pt idx="15">
                  <c:v>5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  <c:pt idx="20">
                  <c:v>4</c:v>
                </c:pt>
                <c:pt idx="21">
                  <c:v>5</c:v>
                </c:pt>
                <c:pt idx="22">
                  <c:v>6</c:v>
                </c:pt>
                <c:pt idx="23">
                  <c:v>5</c:v>
                </c:pt>
                <c:pt idx="2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F8-4E06-A451-A98666B88C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4218712"/>
        <c:axId val="398360664"/>
      </c:barChart>
      <c:catAx>
        <c:axId val="394218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398360664"/>
        <c:crosses val="autoZero"/>
        <c:auto val="1"/>
        <c:lblAlgn val="ctr"/>
        <c:lblOffset val="100"/>
        <c:noMultiLvlLbl val="0"/>
      </c:catAx>
      <c:valAx>
        <c:axId val="398360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394218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acrossLinear" id="1">
  <a:schemeClr val="dk1">
    <a:tint val="88000"/>
  </a:schemeClr>
  <a:schemeClr val="dk1">
    <a:tint val="55000"/>
  </a:schemeClr>
  <a:schemeClr val="dk1">
    <a:tint val="78000"/>
  </a:schemeClr>
  <a:schemeClr val="dk1">
    <a:tint val="92000"/>
  </a:schemeClr>
  <a:schemeClr val="dk1">
    <a:tint val="70000"/>
  </a:schemeClr>
  <a:schemeClr val="dk1">
    <a:tint val="30000"/>
  </a:schemeClr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1.rada.gov.ua/cgi-bin/laws/main.cgi?nreg=153-2002-%EF" TargetMode="External"/><Relationship Id="rId2" Type="http://schemas.openxmlformats.org/officeDocument/2006/relationships/hyperlink" Target="http://zakon1.rada.gov.ua/cgi-bin/laws/main.cgi?nreg=596/99&amp;test=4/UMfPEGznhhTqK.Zi1WxjxOHI4MQs80msh8Ie6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polischuk.eugenia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qoo.by/2FQp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B183F1-C4AF-4ECB-8430-B949E55FA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2619" y="802298"/>
            <a:ext cx="9782233" cy="2541431"/>
          </a:xfrm>
        </p:spPr>
        <p:txBody>
          <a:bodyPr>
            <a:noAutofit/>
          </a:bodyPr>
          <a:lstStyle/>
          <a:p>
            <a:pPr algn="ctr"/>
            <a:br>
              <a:rPr lang="uk-UA" sz="5400" b="1" dirty="0"/>
            </a:br>
            <a:r>
              <a:rPr lang="uk-UA" sz="4800" b="1" dirty="0">
                <a:latin typeface="Gabriola" panose="04040605051002020D02" pitchFamily="82" charset="0"/>
              </a:rPr>
              <a:t>Міжнародна технічна допомога </a:t>
            </a:r>
            <a:br>
              <a:rPr lang="uk-UA" sz="4800" b="1" dirty="0">
                <a:latin typeface="Gabriola" panose="04040605051002020D02" pitchFamily="82" charset="0"/>
              </a:rPr>
            </a:br>
            <a:r>
              <a:rPr lang="uk-UA" sz="4800" b="1" dirty="0">
                <a:latin typeface="Gabriola" panose="04040605051002020D02" pitchFamily="82" charset="0"/>
              </a:rPr>
              <a:t>малому та середньому бізнесу в Україні</a:t>
            </a:r>
            <a:br>
              <a:rPr lang="uk-UA" sz="4800" b="1" dirty="0"/>
            </a:br>
            <a:r>
              <a:rPr lang="uk-UA" sz="2400" i="1" dirty="0">
                <a:latin typeface="Gabriola" panose="04040605051002020D02" pitchFamily="82" charset="0"/>
              </a:rPr>
              <a:t>Хмельницький, 22 вересня 2017 р</a:t>
            </a:r>
            <a:endParaRPr lang="uk-UA" sz="5400" i="1" dirty="0">
              <a:latin typeface="Gabriola" panose="04040605051002020D02" pitchFamily="82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B4F24FD-1CCA-41AA-BF8B-2FEA4D773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3"/>
            <a:ext cx="8637072" cy="2275707"/>
          </a:xfrm>
        </p:spPr>
        <p:txBody>
          <a:bodyPr>
            <a:normAutofit/>
          </a:bodyPr>
          <a:lstStyle/>
          <a:p>
            <a:pPr algn="r"/>
            <a:r>
              <a:rPr lang="uk-UA" sz="2400" b="1" dirty="0"/>
              <a:t>Поліщук Євгенія Анатоліївна,</a:t>
            </a:r>
          </a:p>
          <a:p>
            <a:pPr algn="r"/>
            <a:r>
              <a:rPr lang="uk-UA" dirty="0"/>
              <a:t>ДВНЗ «Київський національний економічний університет</a:t>
            </a:r>
            <a:r>
              <a:rPr lang="en-US" dirty="0"/>
              <a:t>  </a:t>
            </a:r>
            <a:endParaRPr lang="uk-UA" dirty="0"/>
          </a:p>
          <a:p>
            <a:pPr algn="r"/>
            <a:r>
              <a:rPr lang="uk-UA" dirty="0"/>
              <a:t>імені Вадима Гетьмана»</a:t>
            </a:r>
          </a:p>
        </p:txBody>
      </p:sp>
    </p:spTree>
    <p:extLst>
      <p:ext uri="{BB962C8B-B14F-4D97-AF65-F5344CB8AC3E}">
        <p14:creationId xmlns:p14="http://schemas.microsoft.com/office/powerpoint/2010/main" val="2786879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C05222-FC6B-480A-AF06-C848EF37B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622169"/>
            <a:ext cx="9603275" cy="1231585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Можливість отримання міжнародної технічної допомоги повинна бути прописана в стратегіях розвитку областей</a:t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5" name="Місце для вмісту 4">
            <a:extLst>
              <a:ext uri="{FF2B5EF4-FFF2-40B4-BE49-F238E27FC236}">
                <a16:creationId xmlns:a16="http://schemas.microsoft.com/office/drawing/2014/main" id="{F86B5F2A-E1B0-4ECF-9773-F754800D60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6469609"/>
              </p:ext>
            </p:extLst>
          </p:nvPr>
        </p:nvGraphicFramePr>
        <p:xfrm>
          <a:off x="1450973" y="2016125"/>
          <a:ext cx="9795204" cy="2791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5068">
                  <a:extLst>
                    <a:ext uri="{9D8B030D-6E8A-4147-A177-3AD203B41FA5}">
                      <a16:colId xmlns:a16="http://schemas.microsoft.com/office/drawing/2014/main" val="2480609626"/>
                    </a:ext>
                  </a:extLst>
                </a:gridCol>
                <a:gridCol w="3265068">
                  <a:extLst>
                    <a:ext uri="{9D8B030D-6E8A-4147-A177-3AD203B41FA5}">
                      <a16:colId xmlns:a16="http://schemas.microsoft.com/office/drawing/2014/main" val="2177223974"/>
                    </a:ext>
                  </a:extLst>
                </a:gridCol>
                <a:gridCol w="3265068">
                  <a:extLst>
                    <a:ext uri="{9D8B030D-6E8A-4147-A177-3AD203B41FA5}">
                      <a16:colId xmlns:a16="http://schemas.microsoft.com/office/drawing/2014/main" val="3766453676"/>
                    </a:ext>
                  </a:extLst>
                </a:gridCol>
              </a:tblGrid>
              <a:tr h="930515">
                <a:tc>
                  <a:txBody>
                    <a:bodyPr/>
                    <a:lstStyle/>
                    <a:p>
                      <a:r>
                        <a:rPr lang="uk-UA" sz="2800" dirty="0"/>
                        <a:t>Київська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/>
                        <a:t>Дніпропетровська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/>
                        <a:t>Тернопільська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084746"/>
                  </a:ext>
                </a:extLst>
              </a:tr>
              <a:tr h="930515">
                <a:tc>
                  <a:txBody>
                    <a:bodyPr/>
                    <a:lstStyle/>
                    <a:p>
                      <a:r>
                        <a:rPr lang="uk-UA" sz="2800" dirty="0"/>
                        <a:t>Закарпатська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/>
                        <a:t>Івано-франківська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/>
                        <a:t>Львівська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18869"/>
                  </a:ext>
                </a:extLst>
              </a:tr>
              <a:tr h="930515">
                <a:tc>
                  <a:txBody>
                    <a:bodyPr/>
                    <a:lstStyle/>
                    <a:p>
                      <a:r>
                        <a:rPr lang="uk-UA" sz="2800" dirty="0"/>
                        <a:t>Харківська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/>
                        <a:t>Рівненська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/>
                        <a:t>Одеська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879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620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6F40B3-34BE-44DF-9376-3741F34D6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48793"/>
            <a:ext cx="9603275" cy="1504962"/>
          </a:xfrm>
        </p:spPr>
        <p:txBody>
          <a:bodyPr>
            <a:normAutofit/>
          </a:bodyPr>
          <a:lstStyle/>
          <a:p>
            <a:r>
              <a:rPr lang="uk-UA" dirty="0"/>
              <a:t>Аналіз стратегій розвитку на предмет використання коштів МТД показав таке цільове спрямування коштів 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058FBE-A6CF-463A-BA00-9AE5B3397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sz="2800" dirty="0"/>
              <a:t>Стратегії розвитку областей містять пункти про використання МТД. </a:t>
            </a:r>
          </a:p>
          <a:p>
            <a:pPr algn="just"/>
            <a:r>
              <a:rPr lang="uk-UA" sz="2800" dirty="0"/>
              <a:t>Більшість аналізованих Стратегій підготовлені за одним зразком, де зазначається і боротьба із бідністю, і охорона навколишнього середовища, як одні з пріоритетних цілей документів, що в цілому узгоджується з вимогами Паризької декларації. </a:t>
            </a:r>
          </a:p>
        </p:txBody>
      </p:sp>
    </p:spTree>
    <p:extLst>
      <p:ext uri="{BB962C8B-B14F-4D97-AF65-F5344CB8AC3E}">
        <p14:creationId xmlns:p14="http://schemas.microsoft.com/office/powerpoint/2010/main" val="3494781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90C572-52D8-4916-AAD0-2A55185A9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509047"/>
            <a:ext cx="9603275" cy="1344707"/>
          </a:xfrm>
        </p:spPr>
        <p:txBody>
          <a:bodyPr>
            <a:normAutofit fontScale="90000"/>
          </a:bodyPr>
          <a:lstStyle/>
          <a:p>
            <a:r>
              <a:rPr lang="uk-UA" dirty="0"/>
              <a:t>Аналіз стратегій розвитку на предмет можливості  використання коштів МТД показав таке цільове спрямування коштів: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2456091-B0B9-4FF7-9897-AE70B6013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dirty="0"/>
              <a:t>вирішення проблем зношеності інфраструктури ЖКГ, приведення його у відповідність до сучасних потреб, будівництву сучасних </a:t>
            </a:r>
            <a:r>
              <a:rPr lang="uk-UA" sz="2800" dirty="0" err="1"/>
              <a:t>сміттєсортувальних</a:t>
            </a:r>
            <a:r>
              <a:rPr lang="uk-UA" sz="2800" dirty="0"/>
              <a:t> комплексів, зменшенню рівня забрудненості районів навколо столиці вихлопними газами (</a:t>
            </a:r>
            <a:r>
              <a:rPr lang="uk-UA" sz="2800" i="1" dirty="0"/>
              <a:t>Київська обл.)</a:t>
            </a:r>
          </a:p>
        </p:txBody>
      </p:sp>
    </p:spTree>
    <p:extLst>
      <p:ext uri="{BB962C8B-B14F-4D97-AF65-F5344CB8AC3E}">
        <p14:creationId xmlns:p14="http://schemas.microsoft.com/office/powerpoint/2010/main" val="2496604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29EF41-E97F-45D8-85B4-745239974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Аналіз стратегій розвитку на предмет використання коштів МТД показав: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8A93470-01CD-4287-8117-5973B4A84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533" y="1781666"/>
            <a:ext cx="10671143" cy="3684679"/>
          </a:xfrm>
        </p:spPr>
        <p:txBody>
          <a:bodyPr>
            <a:normAutofit fontScale="92500" lnSpcReduction="20000"/>
          </a:bodyPr>
          <a:lstStyle/>
          <a:p>
            <a:r>
              <a:rPr lang="uk-UA" sz="2400" dirty="0"/>
              <a:t>на вирішення місцевих </a:t>
            </a:r>
            <a:r>
              <a:rPr lang="uk-UA" sz="2600" dirty="0"/>
              <a:t>проблем (</a:t>
            </a:r>
            <a:r>
              <a:rPr lang="uk-UA" sz="2600" i="1" dirty="0"/>
              <a:t>Дніпропетровська обл.),</a:t>
            </a:r>
          </a:p>
          <a:p>
            <a:r>
              <a:rPr lang="uk-UA" sz="2600" dirty="0"/>
              <a:t>для вирішення актуальних соціально-економічних проблем регіону та зняття навантаження з обласного бюджету і сприяння гармонізації місцевих стандартів у різних сферах з міжнародними, зокрема, європейськими (</a:t>
            </a:r>
            <a:r>
              <a:rPr lang="uk-UA" sz="2600" i="1" dirty="0"/>
              <a:t>Тернопільська обл.),</a:t>
            </a:r>
          </a:p>
          <a:p>
            <a:r>
              <a:rPr lang="uk-UA" sz="2600" dirty="0"/>
              <a:t>у розвиток мереж транспортного сполучення та просторової інфраструктури, забезпечення енергозбереження та енергоефективності, туризм, сільське та харчове господарство, особливо у частині впровадження стандартів </a:t>
            </a:r>
            <a:r>
              <a:rPr lang="uk-UA" sz="2400" dirty="0"/>
              <a:t>ЄС, розвитку національних меншин </a:t>
            </a:r>
            <a:r>
              <a:rPr lang="uk-UA" sz="2400" i="1" dirty="0"/>
              <a:t>(Закарпатська обл.)</a:t>
            </a:r>
          </a:p>
        </p:txBody>
      </p:sp>
    </p:spTree>
    <p:extLst>
      <p:ext uri="{BB962C8B-B14F-4D97-AF65-F5344CB8AC3E}">
        <p14:creationId xmlns:p14="http://schemas.microsoft.com/office/powerpoint/2010/main" val="692148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FCAC3E-4C36-48DC-BF16-444CF0274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537329"/>
            <a:ext cx="9603275" cy="1316426"/>
          </a:xfrm>
        </p:spPr>
        <p:txBody>
          <a:bodyPr>
            <a:normAutofit/>
          </a:bodyPr>
          <a:lstStyle/>
          <a:p>
            <a:r>
              <a:rPr lang="uk-UA" dirty="0"/>
              <a:t>Програми МТД по областях: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A35C82D-AF48-4C54-9071-E2496E25C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Більшість із програм</a:t>
            </a:r>
            <a:r>
              <a:rPr lang="ru-RU" dirty="0"/>
              <a:t>, </a:t>
            </a:r>
            <a:r>
              <a:rPr lang="uk-UA" dirty="0"/>
              <a:t>спрямованих на розвиток МСП в Україні мають власний </a:t>
            </a:r>
            <a:r>
              <a:rPr lang="ru-RU" dirty="0"/>
              <a:t>сайт. </a:t>
            </a:r>
            <a:r>
              <a:rPr lang="uk-UA" dirty="0"/>
              <a:t>Переважна більшість сайтів</a:t>
            </a:r>
            <a:r>
              <a:rPr lang="ru-RU" dirty="0"/>
              <a:t> є </a:t>
            </a:r>
            <a:r>
              <a:rPr lang="uk-UA" dirty="0"/>
              <a:t>активними</a:t>
            </a:r>
            <a:r>
              <a:rPr lang="ru-RU" dirty="0"/>
              <a:t>, </a:t>
            </a:r>
            <a:r>
              <a:rPr lang="uk-UA" dirty="0"/>
              <a:t>втім</a:t>
            </a:r>
            <a:r>
              <a:rPr lang="ru-RU" dirty="0"/>
              <a:t> є й </a:t>
            </a:r>
            <a:r>
              <a:rPr lang="uk-UA" dirty="0"/>
              <a:t>такі</a:t>
            </a:r>
            <a:r>
              <a:rPr lang="ru-RU" dirty="0"/>
              <a:t> </a:t>
            </a:r>
            <a:r>
              <a:rPr lang="uk-UA" dirty="0"/>
              <a:t>програми</a:t>
            </a:r>
            <a:r>
              <a:rPr lang="ru-RU" dirty="0"/>
              <a:t>, </a:t>
            </a:r>
            <a:r>
              <a:rPr lang="uk-UA" dirty="0"/>
              <a:t>сайти</a:t>
            </a:r>
            <a:r>
              <a:rPr lang="ru-RU" dirty="0"/>
              <a:t> </a:t>
            </a:r>
            <a:r>
              <a:rPr lang="uk-UA" dirty="0"/>
              <a:t>яких</a:t>
            </a:r>
            <a:r>
              <a:rPr lang="ru-RU" dirty="0"/>
              <a:t> є </a:t>
            </a:r>
            <a:r>
              <a:rPr lang="uk-UA" dirty="0"/>
              <a:t>неінформативними</a:t>
            </a:r>
            <a:r>
              <a:rPr lang="ru-RU" dirty="0"/>
              <a:t>, </a:t>
            </a:r>
            <a:r>
              <a:rPr lang="uk-UA" dirty="0"/>
              <a:t>відображають</a:t>
            </a:r>
            <a:r>
              <a:rPr lang="ru-RU" dirty="0"/>
              <a:t> </a:t>
            </a:r>
            <a:r>
              <a:rPr lang="uk-UA" dirty="0"/>
              <a:t>неповну</a:t>
            </a:r>
            <a:r>
              <a:rPr lang="ru-RU" dirty="0"/>
              <a:t> і </a:t>
            </a:r>
            <a:r>
              <a:rPr lang="uk-UA" dirty="0"/>
              <a:t>неактуальну</a:t>
            </a:r>
            <a:r>
              <a:rPr lang="ru-RU" dirty="0"/>
              <a:t> </a:t>
            </a:r>
            <a:r>
              <a:rPr lang="uk-UA" dirty="0"/>
              <a:t>інформацію</a:t>
            </a:r>
            <a:r>
              <a:rPr lang="ru-RU" dirty="0"/>
              <a:t>.</a:t>
            </a:r>
            <a:endParaRPr lang="uk-UA" dirty="0"/>
          </a:p>
          <a:p>
            <a:r>
              <a:rPr lang="uk-UA" dirty="0"/>
              <a:t>Більшість</a:t>
            </a:r>
            <a:r>
              <a:rPr lang="ru-RU" dirty="0"/>
              <a:t> </a:t>
            </a:r>
            <a:r>
              <a:rPr lang="uk-UA" dirty="0"/>
              <a:t>виконавців</a:t>
            </a:r>
            <a:r>
              <a:rPr lang="ru-RU" dirty="0"/>
              <a:t> </a:t>
            </a:r>
            <a:r>
              <a:rPr lang="uk-UA" dirty="0"/>
              <a:t>програм</a:t>
            </a:r>
            <a:r>
              <a:rPr lang="ru-RU" dirty="0"/>
              <a:t> не </a:t>
            </a:r>
            <a:r>
              <a:rPr lang="uk-UA" dirty="0"/>
              <a:t>надають</a:t>
            </a:r>
            <a:r>
              <a:rPr lang="ru-RU" dirty="0"/>
              <a:t> </a:t>
            </a:r>
            <a:r>
              <a:rPr lang="uk-UA" dirty="0"/>
              <a:t>звітності</a:t>
            </a:r>
            <a:r>
              <a:rPr lang="ru-RU" dirty="0"/>
              <a:t>, </a:t>
            </a:r>
            <a:r>
              <a:rPr lang="uk-UA" dirty="0"/>
              <a:t>що</a:t>
            </a:r>
            <a:r>
              <a:rPr lang="ru-RU" dirty="0"/>
              <a:t> </a:t>
            </a:r>
            <a:r>
              <a:rPr lang="uk-UA" dirty="0"/>
              <a:t>суперечить</a:t>
            </a:r>
            <a:r>
              <a:rPr lang="ru-RU" dirty="0"/>
              <a:t> принципам </a:t>
            </a:r>
            <a:r>
              <a:rPr lang="uk-UA" dirty="0"/>
              <a:t>Паризької</a:t>
            </a:r>
            <a:r>
              <a:rPr lang="ru-RU" dirty="0"/>
              <a:t> </a:t>
            </a:r>
            <a:r>
              <a:rPr lang="uk-UA" dirty="0"/>
              <a:t>декларації</a:t>
            </a:r>
            <a:r>
              <a:rPr lang="ru-RU" dirty="0"/>
              <a:t>. Через </a:t>
            </a:r>
            <a:r>
              <a:rPr lang="uk-UA" dirty="0"/>
              <a:t>це</a:t>
            </a:r>
            <a:r>
              <a:rPr lang="ru-RU" dirty="0"/>
              <a:t> </a:t>
            </a:r>
            <a:r>
              <a:rPr lang="uk-UA" dirty="0"/>
              <a:t>важко</a:t>
            </a:r>
            <a:r>
              <a:rPr lang="ru-RU" dirty="0"/>
              <a:t> </a:t>
            </a:r>
            <a:r>
              <a:rPr lang="uk-UA" dirty="0"/>
              <a:t>зрозуміти</a:t>
            </a:r>
            <a:r>
              <a:rPr lang="ru-RU" dirty="0"/>
              <a:t>, </a:t>
            </a:r>
            <a:r>
              <a:rPr lang="uk-UA" dirty="0"/>
              <a:t>який</a:t>
            </a:r>
            <a:r>
              <a:rPr lang="ru-RU" dirty="0"/>
              <a:t> </a:t>
            </a:r>
            <a:r>
              <a:rPr lang="uk-UA" dirty="0"/>
              <a:t>ефект</a:t>
            </a:r>
            <a:r>
              <a:rPr lang="ru-RU" dirty="0"/>
              <a:t> </a:t>
            </a:r>
            <a:r>
              <a:rPr lang="uk-UA" dirty="0"/>
              <a:t>від</a:t>
            </a:r>
            <a:r>
              <a:rPr lang="ru-RU" dirty="0"/>
              <a:t> </a:t>
            </a:r>
            <a:r>
              <a:rPr lang="uk-UA" dirty="0"/>
              <a:t>програми</a:t>
            </a:r>
            <a:r>
              <a:rPr lang="ru-RU" dirty="0"/>
              <a:t> </a:t>
            </a:r>
            <a:r>
              <a:rPr lang="uk-UA" dirty="0"/>
              <a:t>розвитку</a:t>
            </a:r>
            <a:r>
              <a:rPr lang="ru-RU" dirty="0"/>
              <a:t> МСП </a:t>
            </a:r>
            <a:r>
              <a:rPr lang="uk-UA" dirty="0"/>
              <a:t>був</a:t>
            </a:r>
            <a:r>
              <a:rPr lang="ru-RU" dirty="0"/>
              <a:t> досягну</a:t>
            </a:r>
            <a:r>
              <a:rPr lang="uk-UA" dirty="0" err="1"/>
              <a:t>тий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5719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F545DE-7F11-4BF9-800D-1EE2D2459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Міжнародна технічна допомога Малому та середньому бізнесу: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B79B76-80A6-4BC7-8DB2-8EA212840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solidFill>
                  <a:schemeClr val="accent1"/>
                </a:solidFill>
              </a:rPr>
              <a:t>15 проектів,</a:t>
            </a:r>
          </a:p>
          <a:p>
            <a:r>
              <a:rPr lang="uk-UA" sz="2800" b="1" dirty="0">
                <a:solidFill>
                  <a:schemeClr val="accent1"/>
                </a:solidFill>
              </a:rPr>
              <a:t>9 областей,</a:t>
            </a:r>
          </a:p>
          <a:p>
            <a:r>
              <a:rPr lang="uk-UA" sz="2800" b="1" dirty="0">
                <a:solidFill>
                  <a:schemeClr val="accent1"/>
                </a:solidFill>
              </a:rPr>
              <a:t>Обсяг фінансування: 419 млн. </a:t>
            </a:r>
            <a:r>
              <a:rPr lang="uk-UA" sz="2800" b="1" dirty="0" err="1">
                <a:solidFill>
                  <a:schemeClr val="accent1"/>
                </a:solidFill>
              </a:rPr>
              <a:t>дол</a:t>
            </a:r>
            <a:r>
              <a:rPr lang="uk-UA" sz="2800" b="1" dirty="0">
                <a:solidFill>
                  <a:schemeClr val="accent1"/>
                </a:solidFill>
              </a:rPr>
              <a:t>. США</a:t>
            </a:r>
          </a:p>
        </p:txBody>
      </p:sp>
    </p:spTree>
    <p:extLst>
      <p:ext uri="{BB962C8B-B14F-4D97-AF65-F5344CB8AC3E}">
        <p14:creationId xmlns:p14="http://schemas.microsoft.com/office/powerpoint/2010/main" val="2651517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51FDB-96E0-476F-A668-25208D91B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Цілі проектів: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5D9862-A36A-4C12-AD84-0A9E8C5C4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800" dirty="0"/>
              <a:t>Поліпшення бізнес середовища для малого та середнього бізнесу в транскордонному регіоні, використовуючи інноваційні рішення </a:t>
            </a:r>
            <a:r>
              <a:rPr lang="ru-RU" sz="2800" dirty="0"/>
              <a:t>і </a:t>
            </a:r>
            <a:r>
              <a:rPr lang="uk-UA" sz="2800" dirty="0"/>
              <a:t>стимулюючи бізнес партнерство,</a:t>
            </a:r>
          </a:p>
          <a:p>
            <a:pPr algn="just"/>
            <a:r>
              <a:rPr lang="uk-UA" sz="2800" dirty="0"/>
              <a:t>Збільшення прибутковості малого та середнього бізнесу в молочному секторі.</a:t>
            </a:r>
            <a:endParaRPr lang="uk-UA" sz="2800" dirty="0">
              <a:latin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800" dirty="0">
              <a:latin typeface="Arial" panose="020B0604020202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8971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B0FE6C-1059-4EE1-9240-8F13B0DD8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Цілі проектів: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8B11B70-5C59-4AA0-9193-5EA9CEE34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800" dirty="0"/>
              <a:t>Покращення конкурентоздатності малого та середнього підприємництва міст Рівне та Люблін (Польща) шляхом забезпечення між секторної співпраці між представниками малого та середнього бізнесу, органами самоврядування та інституціями підтримки бізнесу обох міст</a:t>
            </a:r>
            <a:endParaRPr lang="uk-UA" sz="2800" dirty="0">
              <a:latin typeface="Arial" panose="020B0604020202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23968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217EA5-675A-473B-A9AE-F615068B5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Цілі проектів: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A2DCA60-C14C-4B51-BEC6-D596409BB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3200" dirty="0"/>
              <a:t>Покращення бізнес-інфраструктури (через створення інтегрованого транскордонного індустріального парку) для поглиблення розвитку та транскордонної співпраці суб'єктів малого та середнього бізнесу України та Угорщини.</a:t>
            </a:r>
            <a:endParaRPr lang="uk-UA" sz="3200" dirty="0">
              <a:latin typeface="Arial" panose="020B0604020202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037483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95F838-BE0A-4096-8888-EE33337DE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Цілі проекту: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AFA9A9-A028-4B53-9087-12C52A14A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3200" dirty="0"/>
              <a:t>Покращення бізнес-інфраструктури (через створення інтегрованого транскордонного індустріального парку) для поглиблення розвитку та транскордонної співпраці суб'єктів малого та середнього бізнесу України та Угорщини.</a:t>
            </a:r>
            <a:endParaRPr lang="uk-UA" sz="3200" dirty="0">
              <a:latin typeface="Arial" panose="020B0604020202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8078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36C3D5-C91C-4C50-BF56-369E6FFFC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Міжнародна технічна допомога  - це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F538B4A-D9B4-45A5-BC18-0342E8766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3200" dirty="0"/>
              <a:t>фінансові та інші ресурси та послуги, що відповідно до міжнародних договорів України надаються донорами на безоплатній та безповоротній основі з метою підтримки України (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Указ Президента України «Про міжнародну технічну допомогу»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(5 червня 1999 року) й 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Постанова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N 153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Кабінету  Міністрів України «Про створення єдиної системи залучення, використання та моніторингу міжнародної технічної допомоги»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(15 лютого 2002 року)</a:t>
            </a:r>
            <a: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71836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514DE6-23BF-4A65-8CAB-02ADC3626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Проблеми реалізації програм міжнародної технічної допомоги: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50ED49D-5006-4C5A-8537-1E8C4AEE0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недостатній рівень знань і вмінь працівників органів публічної влади з питань управління проектами (82,7 %), </a:t>
            </a:r>
          </a:p>
          <a:p>
            <a:pPr algn="just"/>
            <a:r>
              <a:rPr lang="uk-UA" sz="2400" dirty="0"/>
              <a:t>відсутність науково-методичної підтримки органів публічної влади (53,7 %),</a:t>
            </a:r>
          </a:p>
          <a:p>
            <a:pPr algn="just"/>
            <a:r>
              <a:rPr lang="uk-UA" sz="2400" dirty="0"/>
              <a:t> бюрократизм донорських організацій (42,7 %).</a:t>
            </a:r>
          </a:p>
        </p:txBody>
      </p:sp>
    </p:spTree>
    <p:extLst>
      <p:ext uri="{BB962C8B-B14F-4D97-AF65-F5344CB8AC3E}">
        <p14:creationId xmlns:p14="http://schemas.microsoft.com/office/powerpoint/2010/main" val="1273736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0C63E1-65E0-45AC-A73F-917940B1B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Проблеми реалізації програм міжнародної технічної допомоги: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A83F53-1C69-4BE1-8C45-9F640C9D7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dirty="0"/>
              <a:t>прояви </a:t>
            </a:r>
            <a:r>
              <a:rPr lang="uk-UA" sz="3200" dirty="0"/>
              <a:t>корупції в органах влади в Україні</a:t>
            </a:r>
            <a:r>
              <a:rPr lang="ru-RU" sz="3200" dirty="0"/>
              <a:t> (19,5 %) та </a:t>
            </a:r>
            <a:r>
              <a:rPr lang="uk-UA" sz="3200" dirty="0"/>
              <a:t>політичні спекуляції (</a:t>
            </a:r>
            <a:r>
              <a:rPr lang="ru-RU" sz="3200" dirty="0"/>
              <a:t>17,1 %),</a:t>
            </a:r>
          </a:p>
          <a:p>
            <a:pPr algn="just"/>
            <a:r>
              <a:rPr lang="uk-UA" sz="3200" dirty="0"/>
              <a:t>незнання англійської мови та діяльність Державного казначейства.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0946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7008FB-A348-4763-8E0C-55F604F14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Проблеми реалізації програм міжнародної технічної допомоги: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A87033-3679-4BFA-8C59-8BBBEE886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3200" dirty="0"/>
              <a:t>недостатній рівень знань і вмінь працівників органів місцевої влади з підготовки (написання заявок) та імплементації проектів (73,4 %).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9750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4D7235-A38E-4417-B84D-AAA46DC8A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Проблеми реалізації програм міжнародної технічної допомоги: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5476DB5-1D8B-4914-BF11-4089B37ED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800" dirty="0"/>
              <a:t>необхідність спільного фінансування проектів, в тому числі за рахунок місцевого бюджету (68,8 %),</a:t>
            </a:r>
          </a:p>
          <a:p>
            <a:pPr algn="just"/>
            <a:r>
              <a:rPr lang="uk-UA" sz="2800" dirty="0"/>
              <a:t>брак інформації щодо конкурсів в рамках проектів міжнародної технічної допомоги (56,5 %),</a:t>
            </a:r>
          </a:p>
          <a:p>
            <a:pPr algn="just"/>
            <a:r>
              <a:rPr lang="uk-UA" sz="2800" dirty="0"/>
              <a:t>у місцевої влади немає потреби у залученні ресурсів міжнародної технічної допомоги  (8,9 %)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217521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421EEA-6BEC-4FCD-83AA-3F2197858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Висновки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323D681-2562-475C-A474-C58E382B8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/>
              <a:t>1. всі аналізовані програми розвитку націлені на підтримку МСБ не мають глобального макроекономічного ефекту на показники областей та національні показники. </a:t>
            </a:r>
          </a:p>
          <a:p>
            <a:pPr marL="0" indent="0" algn="just">
              <a:buNone/>
            </a:pPr>
            <a:r>
              <a:rPr lang="uk-UA" sz="2800" dirty="0"/>
              <a:t>Також в деяких програмах прослідковується короткостроковий вплив на динаміку показників регіону з подальшою неспроможністю забезпечувати сталий розвиток. </a:t>
            </a:r>
          </a:p>
        </p:txBody>
      </p:sp>
    </p:spTree>
    <p:extLst>
      <p:ext uri="{BB962C8B-B14F-4D97-AF65-F5344CB8AC3E}">
        <p14:creationId xmlns:p14="http://schemas.microsoft.com/office/powerpoint/2010/main" val="38291109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1D9E88-6B14-48A1-92AB-41D804E4A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Висновки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B1075C7-42F8-44EF-9A6F-EF7D744F2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/>
              <a:t>2. </a:t>
            </a:r>
            <a:r>
              <a:rPr lang="uk-UA" sz="3200" dirty="0"/>
              <a:t>впродовж реалізації програм, все ж таки відбувалась міжсекторна співпраця  МСБ, органів самоврядування та інституціями підтримки бізнесу, проте чіткого ефекту в кількісному вираженні наразі не прослідковується. </a:t>
            </a:r>
          </a:p>
        </p:txBody>
      </p:sp>
    </p:spTree>
    <p:extLst>
      <p:ext uri="{BB962C8B-B14F-4D97-AF65-F5344CB8AC3E}">
        <p14:creationId xmlns:p14="http://schemas.microsoft.com/office/powerpoint/2010/main" val="24406934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Місце для вмісту 10">
            <a:extLst>
              <a:ext uri="{FF2B5EF4-FFF2-40B4-BE49-F238E27FC236}">
                <a16:creationId xmlns:a16="http://schemas.microsoft.com/office/drawing/2014/main" id="{0630D1EC-A1A0-4E9A-BE99-7A859852F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3. </a:t>
            </a:r>
            <a:r>
              <a:rPr lang="uk-UA" sz="3200" dirty="0"/>
              <a:t>Існує необхідність розширення інформаційного поля, а саме відомостей про існуючі/майбутні можливості залучення МТД, донорів, кращий досвід реалізації проектів МТД.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97662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E7A6F0-5CD3-481E-B0F2-E7F99FE675B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1290DF-4975-4FCD-8B8D-BBC86B83666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7CA18A-A333-4DCB-842B-76827D2ECB24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100021" y="638300"/>
            <a:ext cx="6409605" cy="4858625"/>
            <a:chOff x="7807230" y="2012810"/>
            <a:chExt cx="3251252" cy="3459865"/>
          </a:xfrm>
        </p:grpSpPr>
        <p:sp>
          <p:nvSpPr>
            <p:cNvPr id="13" name="Rectangle 12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9FE1511-6E1B-4F0E-8FF0-958527181CC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9891" y="973636"/>
            <a:ext cx="5769864" cy="4187952"/>
          </a:xfrm>
          <a:prstGeom prst="rect">
            <a:avLst/>
          </a:prstGeom>
          <a:solidFill>
            <a:srgbClr val="FFFFFF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25CEF6D-5E98-4B5C-A10F-7459C1EEF10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C73161-1E4E-4E6A-91B2-E885CF8FFBA6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714E6D-6977-4423-9452-7594AB7A0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1" y="967819"/>
            <a:ext cx="3202716" cy="2788966"/>
          </a:xfrm>
        </p:spPr>
        <p:txBody>
          <a:bodyPr>
            <a:normAutofit/>
          </a:bodyPr>
          <a:lstStyle/>
          <a:p>
            <a:r>
              <a:rPr lang="uk-UA"/>
              <a:t>Дякую за увагу!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A6B2504-EF74-420A-838C-D63C0EAC4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4483" y="1138228"/>
            <a:ext cx="5440680" cy="3858768"/>
          </a:xfrm>
        </p:spPr>
        <p:txBody>
          <a:bodyPr anchor="t">
            <a:normAutofit fontScale="92500"/>
          </a:bodyPr>
          <a:lstStyle/>
          <a:p>
            <a:pPr marL="0" indent="0">
              <a:buNone/>
            </a:pPr>
            <a:r>
              <a:rPr lang="uk-UA" sz="2400" b="1" dirty="0">
                <a:solidFill>
                  <a:srgbClr val="000000"/>
                </a:solidFill>
              </a:rPr>
              <a:t>Євгенія ПОЛІЩУК,</a:t>
            </a:r>
          </a:p>
          <a:p>
            <a:pPr marL="0" indent="0">
              <a:buNone/>
            </a:pPr>
            <a:r>
              <a:rPr lang="uk-UA" sz="2400" dirty="0" err="1">
                <a:solidFill>
                  <a:srgbClr val="000000"/>
                </a:solidFill>
              </a:rPr>
              <a:t>Д.е.н</a:t>
            </a:r>
            <a:r>
              <a:rPr lang="uk-UA" sz="2400" dirty="0">
                <a:solidFill>
                  <a:srgbClr val="000000"/>
                </a:solidFill>
              </a:rPr>
              <a:t>., доцент кафедри інвестиційної діяльності ДВНЗ «Київський національний економічний університет імені Вадима Гетьмана»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E-mail: </a:t>
            </a:r>
            <a:r>
              <a:rPr lang="en-US" sz="2400" dirty="0">
                <a:solidFill>
                  <a:srgbClr val="000000"/>
                </a:solidFill>
                <a:hlinkClick r:id="rId3"/>
              </a:rPr>
              <a:t>polischuk.eugenia@gmail.com</a:t>
            </a:r>
            <a:r>
              <a:rPr lang="uk-UA" sz="2400" dirty="0">
                <a:solidFill>
                  <a:srgbClr val="000000"/>
                </a:solidFill>
              </a:rPr>
              <a:t>,</a:t>
            </a:r>
          </a:p>
          <a:p>
            <a:pPr marL="0" indent="0">
              <a:buNone/>
            </a:pPr>
            <a:r>
              <a:rPr lang="uk-UA" sz="2400" dirty="0" err="1">
                <a:solidFill>
                  <a:srgbClr val="000000"/>
                </a:solidFill>
              </a:rPr>
              <a:t>Тел</a:t>
            </a:r>
            <a:r>
              <a:rPr lang="uk-UA" sz="2400" dirty="0">
                <a:solidFill>
                  <a:srgbClr val="000000"/>
                </a:solidFill>
              </a:rPr>
              <a:t>.: 097 705 27 33,</a:t>
            </a:r>
          </a:p>
          <a:p>
            <a:pPr marL="0" indent="0">
              <a:buNone/>
            </a:pPr>
            <a:r>
              <a:rPr lang="uk-UA" sz="2400" dirty="0">
                <a:solidFill>
                  <a:srgbClr val="000000"/>
                </a:solidFill>
              </a:rPr>
              <a:t>Сторінка у </a:t>
            </a:r>
            <a:r>
              <a:rPr lang="en-US" sz="2400" dirty="0">
                <a:solidFill>
                  <a:srgbClr val="000000"/>
                </a:solidFill>
              </a:rPr>
              <a:t>Facebook </a:t>
            </a:r>
            <a:r>
              <a:rPr lang="en-US" sz="2400" b="1" dirty="0">
                <a:solidFill>
                  <a:srgbClr val="000000"/>
                </a:solidFill>
                <a:hlinkClick r:id="rId4"/>
              </a:rPr>
              <a:t>http://qoo.by/2FQp</a:t>
            </a:r>
            <a:endParaRPr lang="en-US" sz="2400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uk-UA" sz="1800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uk-UA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uk-UA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37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12D17-DF22-4D69-BE1F-EFE2A7FDA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МТД </a:t>
            </a:r>
            <a:r>
              <a:rPr lang="uk-UA" b="1" dirty="0" err="1"/>
              <a:t>мож</a:t>
            </a:r>
            <a:r>
              <a:rPr lang="ru-RU" b="1" dirty="0"/>
              <a:t>е бути залучен</a:t>
            </a:r>
            <a:r>
              <a:rPr lang="uk-UA" b="1" dirty="0"/>
              <a:t>а</a:t>
            </a:r>
            <a:r>
              <a:rPr lang="ru-RU" b="1" dirty="0"/>
              <a:t> у </a:t>
            </a:r>
            <a:r>
              <a:rPr lang="uk-UA" b="1" dirty="0"/>
              <a:t>вигляд</a:t>
            </a:r>
            <a:r>
              <a:rPr lang="ru-RU" b="1" dirty="0"/>
              <a:t>і:</a:t>
            </a:r>
            <a:br>
              <a:rPr lang="uk-UA" b="1" dirty="0"/>
            </a:b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07FA180-D5A5-4233-9E88-8F2A9485E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48" y="2015732"/>
            <a:ext cx="10737129" cy="3923155"/>
          </a:xfrm>
        </p:spPr>
        <p:txBody>
          <a:bodyPr>
            <a:normAutofit fontScale="25000" lnSpcReduction="20000"/>
          </a:bodyPr>
          <a:lstStyle/>
          <a:p>
            <a:pPr lvl="0" fontAlgn="base"/>
            <a:r>
              <a:rPr lang="uk-UA" sz="11200" dirty="0"/>
              <a:t>будь-якого</a:t>
            </a:r>
            <a:r>
              <a:rPr lang="ru-RU" sz="11200" dirty="0"/>
              <a:t> майна, </a:t>
            </a:r>
            <a:r>
              <a:rPr lang="uk-UA" sz="11200" dirty="0"/>
              <a:t>необхідного</a:t>
            </a:r>
            <a:r>
              <a:rPr lang="ru-RU" sz="11200" dirty="0"/>
              <a:t> для </a:t>
            </a:r>
            <a:r>
              <a:rPr lang="uk-UA" sz="11200" dirty="0"/>
              <a:t>забезпечення виконання завдань проектів </a:t>
            </a:r>
            <a:r>
              <a:rPr lang="ru-RU" sz="11200" dirty="0"/>
              <a:t>(п</a:t>
            </a:r>
            <a:r>
              <a:rPr lang="uk-UA" sz="11200" dirty="0" err="1"/>
              <a:t>рограм</a:t>
            </a:r>
            <a:r>
              <a:rPr lang="ru-RU" sz="11200" dirty="0"/>
              <a:t>), яке ввозиться </a:t>
            </a:r>
            <a:r>
              <a:rPr lang="uk-UA" sz="11200" dirty="0"/>
              <a:t>або</a:t>
            </a:r>
            <a:r>
              <a:rPr lang="ru-RU" sz="11200" dirty="0"/>
              <a:t> </a:t>
            </a:r>
            <a:r>
              <a:rPr lang="uk-UA" sz="11200" dirty="0"/>
              <a:t>набувається</a:t>
            </a:r>
            <a:r>
              <a:rPr lang="ru-RU" sz="11200" dirty="0"/>
              <a:t> в </a:t>
            </a:r>
            <a:r>
              <a:rPr lang="uk-UA" sz="11200" dirty="0"/>
              <a:t>Україні</a:t>
            </a:r>
            <a:r>
              <a:rPr lang="ru-RU" sz="11200" dirty="0"/>
              <a:t>;</a:t>
            </a:r>
            <a:endParaRPr lang="uk-UA" sz="11200" dirty="0"/>
          </a:p>
          <a:p>
            <a:pPr lvl="0" fontAlgn="base"/>
            <a:r>
              <a:rPr lang="uk-UA" sz="11200" dirty="0"/>
              <a:t>робіт і послуг</a:t>
            </a:r>
            <a:r>
              <a:rPr lang="ru-RU" sz="11200" dirty="0"/>
              <a:t>;</a:t>
            </a:r>
            <a:endParaRPr lang="uk-UA" sz="11200" dirty="0"/>
          </a:p>
          <a:p>
            <a:pPr lvl="0" fontAlgn="base"/>
            <a:r>
              <a:rPr lang="ru-RU" sz="11200" dirty="0"/>
              <a:t>прав </a:t>
            </a:r>
            <a:r>
              <a:rPr lang="uk-UA" sz="11200" dirty="0"/>
              <a:t>інтелектуальної власності</a:t>
            </a:r>
            <a:r>
              <a:rPr lang="ru-RU" sz="11200" dirty="0"/>
              <a:t>;</a:t>
            </a:r>
            <a:endParaRPr lang="uk-UA" sz="11200" dirty="0"/>
          </a:p>
          <a:p>
            <a:pPr lvl="0" fontAlgn="base"/>
            <a:r>
              <a:rPr lang="uk-UA" sz="11200" dirty="0"/>
              <a:t>фінансових ресурсів (грантів</a:t>
            </a:r>
            <a:r>
              <a:rPr lang="ru-RU" sz="11200" dirty="0"/>
              <a:t>) у </a:t>
            </a:r>
            <a:r>
              <a:rPr lang="uk-UA" sz="11200" dirty="0"/>
              <a:t>національній</a:t>
            </a:r>
            <a:r>
              <a:rPr lang="ru-RU" sz="11200" dirty="0"/>
              <a:t> </a:t>
            </a:r>
            <a:r>
              <a:rPr lang="uk-UA" sz="11200" dirty="0"/>
              <a:t>чи</a:t>
            </a:r>
            <a:r>
              <a:rPr lang="ru-RU" sz="11200" dirty="0"/>
              <a:t> </a:t>
            </a:r>
            <a:r>
              <a:rPr lang="uk-UA" sz="11200" dirty="0"/>
              <a:t>іноземній</a:t>
            </a:r>
            <a:r>
              <a:rPr lang="ru-RU" sz="11200" dirty="0"/>
              <a:t> </a:t>
            </a:r>
            <a:r>
              <a:rPr lang="uk-UA" sz="11200" dirty="0"/>
              <a:t>валюті</a:t>
            </a:r>
            <a:r>
              <a:rPr lang="ru-RU" sz="11200" dirty="0"/>
              <a:t>;</a:t>
            </a:r>
            <a:endParaRPr lang="uk-UA" sz="11200" dirty="0"/>
          </a:p>
          <a:p>
            <a:pPr lvl="0" fontAlgn="base"/>
            <a:r>
              <a:rPr lang="uk-UA" sz="11200" dirty="0"/>
              <a:t>інших</a:t>
            </a:r>
            <a:r>
              <a:rPr lang="ru-RU" sz="11200" dirty="0"/>
              <a:t> </a:t>
            </a:r>
            <a:r>
              <a:rPr lang="uk-UA" sz="11200" dirty="0"/>
              <a:t>ресурсів</a:t>
            </a:r>
            <a:r>
              <a:rPr lang="ru-RU" sz="11200" dirty="0"/>
              <a:t>, не </a:t>
            </a:r>
            <a:r>
              <a:rPr lang="uk-UA" sz="11200" dirty="0"/>
              <a:t>заборонених</a:t>
            </a:r>
            <a:r>
              <a:rPr lang="ru-RU" sz="11200" dirty="0"/>
              <a:t> </a:t>
            </a:r>
            <a:r>
              <a:rPr lang="uk-UA" sz="11200" dirty="0"/>
              <a:t>законодавством</a:t>
            </a:r>
            <a:r>
              <a:rPr lang="ru-RU" sz="11200" dirty="0"/>
              <a:t>, у тому </a:t>
            </a:r>
            <a:r>
              <a:rPr lang="uk-UA" sz="11200" dirty="0"/>
              <a:t>числі</a:t>
            </a:r>
            <a:r>
              <a:rPr lang="ru-RU" sz="11200" dirty="0"/>
              <a:t> </a:t>
            </a:r>
            <a:r>
              <a:rPr lang="uk-UA" sz="11200" dirty="0"/>
              <a:t>стипендій</a:t>
            </a:r>
            <a:r>
              <a:rPr lang="ru-RU" sz="11200" dirty="0"/>
              <a:t>.</a:t>
            </a:r>
            <a:endParaRPr lang="uk-UA" sz="112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2946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C8F3DA-A0C2-40EF-A6C3-DCBCC8202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Обсяги фінансування: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EB8A15C-2036-408E-98F5-71C8889A8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53386"/>
            <a:ext cx="9603275" cy="411008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5400" dirty="0">
                <a:solidFill>
                  <a:schemeClr val="accent1"/>
                </a:solidFill>
              </a:rPr>
              <a:t>Близько 12 млрд. </a:t>
            </a:r>
            <a:r>
              <a:rPr lang="uk-UA" sz="5400" dirty="0" err="1">
                <a:solidFill>
                  <a:schemeClr val="accent1"/>
                </a:solidFill>
              </a:rPr>
              <a:t>дол</a:t>
            </a:r>
            <a:r>
              <a:rPr lang="uk-UA" sz="5400" dirty="0">
                <a:solidFill>
                  <a:schemeClr val="accent1"/>
                </a:solidFill>
              </a:rPr>
              <a:t>. США*</a:t>
            </a:r>
          </a:p>
          <a:p>
            <a:pPr marL="0" indent="0" algn="ctr">
              <a:buNone/>
            </a:pPr>
            <a:r>
              <a:rPr lang="uk-UA" sz="5400">
                <a:solidFill>
                  <a:schemeClr val="accent1"/>
                </a:solidFill>
              </a:rPr>
              <a:t>899 проектів </a:t>
            </a:r>
            <a:r>
              <a:rPr lang="uk-UA" sz="5400" dirty="0">
                <a:solidFill>
                  <a:schemeClr val="accent1"/>
                </a:solidFill>
              </a:rPr>
              <a:t>МТД</a:t>
            </a:r>
            <a:endParaRPr lang="en-US" sz="5400" dirty="0">
              <a:solidFill>
                <a:schemeClr val="accent1"/>
              </a:solidFill>
            </a:endParaRPr>
          </a:p>
          <a:p>
            <a:pPr marL="0" indent="0" algn="r"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marL="0" indent="0" algn="r">
              <a:buNone/>
            </a:pPr>
            <a:r>
              <a:rPr lang="en-US" i="1" dirty="0">
                <a:solidFill>
                  <a:schemeClr val="accent1"/>
                </a:solidFill>
              </a:rPr>
              <a:t>*</a:t>
            </a:r>
            <a:r>
              <a:rPr lang="uk-UA" i="1" dirty="0">
                <a:solidFill>
                  <a:schemeClr val="accent1"/>
                </a:solidFill>
              </a:rPr>
              <a:t>тут і далі за даними </a:t>
            </a:r>
            <a:r>
              <a:rPr lang="en-US" i="1" dirty="0">
                <a:solidFill>
                  <a:schemeClr val="accent1"/>
                </a:solidFill>
              </a:rPr>
              <a:t>openaid.gov.ua</a:t>
            </a:r>
            <a:endParaRPr lang="uk-UA" i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br>
              <a:rPr lang="uk-UA" i="1" dirty="0">
                <a:solidFill>
                  <a:schemeClr val="accent1"/>
                </a:solidFill>
              </a:rPr>
            </a:br>
            <a:endParaRPr lang="uk-UA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364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6FE1E6-1155-46CD-9113-BC03DDD53DE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0DFCE9-814C-46CF-8B54-3DF7C405D59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CB4C886-8576-4974-AB93-DE953D24393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15050"/>
            <a:ext cx="12192000" cy="742950"/>
          </a:xfrm>
          <a:prstGeom prst="rect">
            <a:avLst/>
          </a:prstGeom>
        </p:spPr>
      </p:pic>
      <p:cxnSp>
        <p:nvCxnSpPr>
          <p:cNvPr id="6" name="Straight Connector 14">
            <a:extLst>
              <a:ext uri="{FF2B5EF4-FFF2-40B4-BE49-F238E27FC236}">
                <a16:creationId xmlns:a16="http://schemas.microsoft.com/office/drawing/2014/main" id="{9F386762-7F04-4308-9C63-5F9B6DD51527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4EA8DE4-CCC2-431B-8C80-EA90145DB847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4826256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10B784-155C-4879-B729-29FECEF3A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1" y="37627"/>
            <a:ext cx="9603272" cy="960755"/>
          </a:xfrm>
        </p:spPr>
        <p:txBody>
          <a:bodyPr anchor="t">
            <a:normAutofit/>
          </a:bodyPr>
          <a:lstStyle/>
          <a:p>
            <a:r>
              <a:rPr lang="uk-UA" sz="3000" b="1" dirty="0"/>
              <a:t>Загальна характеристика показників </a:t>
            </a:r>
            <a:r>
              <a:rPr lang="uk-UA" sz="3000" b="1" dirty="0" err="1"/>
              <a:t>МТд</a:t>
            </a:r>
            <a:r>
              <a:rPr lang="uk-UA" sz="3000" b="1" dirty="0"/>
              <a:t> по Україні (усі напрямки)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AC285FB9-7118-4A6E-A7BC-FBA7FDBD29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6211334"/>
              </p:ext>
            </p:extLst>
          </p:nvPr>
        </p:nvGraphicFramePr>
        <p:xfrm>
          <a:off x="1451579" y="932101"/>
          <a:ext cx="9604375" cy="4007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5029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E16C07-E72B-417E-BE8B-CF4081B31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461913"/>
            <a:ext cx="9603275" cy="1008669"/>
          </a:xfrm>
        </p:spPr>
        <p:txBody>
          <a:bodyPr/>
          <a:lstStyle/>
          <a:p>
            <a:r>
              <a:rPr lang="uk-UA" dirty="0"/>
              <a:t>Обсяги фінансування: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92238C6-C8F9-4A98-A5FC-ED246A666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/>
              <a:t>Є </a:t>
            </a:r>
            <a:r>
              <a:rPr lang="uk-UA" sz="2800" dirty="0"/>
              <a:t>тенденція </a:t>
            </a:r>
            <a:r>
              <a:rPr lang="uk-UA" sz="2800" i="1" dirty="0">
                <a:solidFill>
                  <a:schemeClr val="accent1"/>
                </a:solidFill>
              </a:rPr>
              <a:t>до збільшення фінансування</a:t>
            </a:r>
            <a:r>
              <a:rPr lang="uk-UA" sz="2800" dirty="0"/>
              <a:t>, проте значні коливання присутні в період світових кон’юнктурних шоків. </a:t>
            </a:r>
            <a:r>
              <a:rPr lang="uk-UA" sz="2800" i="1" dirty="0">
                <a:solidFill>
                  <a:schemeClr val="accent1"/>
                </a:solidFill>
              </a:rPr>
              <a:t>В періоди спаду світової економіки фінансування у вітчизняні сектори збільшувалось</a:t>
            </a:r>
            <a:r>
              <a:rPr lang="ru-RU" sz="2800" i="1" dirty="0">
                <a:solidFill>
                  <a:schemeClr val="accent1"/>
                </a:solidFill>
              </a:rPr>
              <a:t>. </a:t>
            </a:r>
          </a:p>
          <a:p>
            <a:pPr algn="just"/>
            <a:r>
              <a:rPr lang="uk-UA" sz="2800" dirty="0"/>
              <a:t>Середній обсяг фінансування за весь період складав </a:t>
            </a:r>
          </a:p>
          <a:p>
            <a:pPr marL="0" indent="0" algn="just">
              <a:buNone/>
            </a:pPr>
            <a:r>
              <a:rPr lang="ru-RU" sz="2800" dirty="0">
                <a:solidFill>
                  <a:schemeClr val="accent1"/>
                </a:solidFill>
              </a:rPr>
              <a:t>0,52 </a:t>
            </a:r>
            <a:r>
              <a:rPr lang="uk-UA" sz="2800" dirty="0">
                <a:solidFill>
                  <a:schemeClr val="accent1"/>
                </a:solidFill>
              </a:rPr>
              <a:t>млрд</a:t>
            </a:r>
            <a:r>
              <a:rPr lang="ru-RU" sz="2800" dirty="0">
                <a:solidFill>
                  <a:schemeClr val="accent1"/>
                </a:solidFill>
              </a:rPr>
              <a:t>. грн. на </a:t>
            </a:r>
            <a:r>
              <a:rPr lang="ru-RU" sz="2800" dirty="0" err="1">
                <a:solidFill>
                  <a:schemeClr val="accent1"/>
                </a:solidFill>
              </a:rPr>
              <a:t>рік</a:t>
            </a:r>
            <a:endParaRPr lang="ru-RU" sz="2800" dirty="0">
              <a:solidFill>
                <a:schemeClr val="accent1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87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77252F-C0EB-4212-BBFC-A2C426A82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Обсяги фінансування: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5EED5E7-39AF-495F-BDF6-A550B82B7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sz="3200" dirty="0"/>
              <a:t>Починаючи з 2014 року обсяг фінансування збільшився майже втричі, якщо співвідносити з 2013 роком, та майже в 9 разів порівняно з 2011-2012 рр. </a:t>
            </a:r>
          </a:p>
          <a:p>
            <a:pPr algn="just"/>
            <a:r>
              <a:rPr lang="uk-UA" sz="3200" dirty="0"/>
              <a:t>Середній обсяг коштів міжнародної технічної допомоги в </a:t>
            </a:r>
            <a:r>
              <a:rPr lang="ru-RU" sz="3200" dirty="0"/>
              <a:t>2014-2016 </a:t>
            </a:r>
            <a:r>
              <a:rPr lang="uk-UA" sz="3200" dirty="0" err="1"/>
              <a:t>рр</a:t>
            </a:r>
            <a:r>
              <a:rPr lang="ru-RU" sz="3200" dirty="0"/>
              <a:t>. </a:t>
            </a:r>
            <a:r>
              <a:rPr lang="uk-UA" sz="3200" dirty="0"/>
              <a:t>склала близько </a:t>
            </a:r>
            <a:r>
              <a:rPr lang="ru-RU" sz="3200" dirty="0"/>
              <a:t>1,5 млрд. грн.</a:t>
            </a:r>
            <a:endParaRPr lang="uk-UA" sz="32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58801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EF58B0-98F5-4100-BC56-F30557570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Програми міжнародної технічної допомоги направлені в різні сектори економіки: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780FF062-CF98-4E7A-8457-EF7CF21F2E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05077"/>
              </p:ext>
            </p:extLst>
          </p:nvPr>
        </p:nvGraphicFramePr>
        <p:xfrm>
          <a:off x="1450975" y="2016125"/>
          <a:ext cx="9604376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188">
                  <a:extLst>
                    <a:ext uri="{9D8B030D-6E8A-4147-A177-3AD203B41FA5}">
                      <a16:colId xmlns:a16="http://schemas.microsoft.com/office/drawing/2014/main" val="3242175305"/>
                    </a:ext>
                  </a:extLst>
                </a:gridCol>
                <a:gridCol w="4802188">
                  <a:extLst>
                    <a:ext uri="{9D8B030D-6E8A-4147-A177-3AD203B41FA5}">
                      <a16:colId xmlns:a16="http://schemas.microsoft.com/office/drawing/2014/main" val="33374740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урядові програм (22%)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 noProof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державне регулювання та політика в сфері конкуренції </a:t>
                      </a: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(17%)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758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енергетична та добувна галузь (15%)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структурна </a:t>
                      </a:r>
                      <a:r>
                        <a:rPr lang="uk-UA" sz="18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перебудова та приватизація державних підприємств (14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460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інша промисловість, торгівля і обслуговування (13%)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зміни клімату (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13%)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239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фондовий ринок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(3%)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Інші програми - решта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83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соціальний захист (4%)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639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115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8F4034-95D3-4F95-8C66-33C6A85AD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Ефективність міжнародної технічної допомоги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C955AEE-3010-438A-83FC-ED725E9FA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2800" i="1" dirty="0"/>
              <a:t>Паризька декларація щодо підвищення ефективності зовнішньої допомоги (2005 р.) </a:t>
            </a:r>
          </a:p>
          <a:p>
            <a:pPr marL="0" indent="0" algn="r">
              <a:buNone/>
            </a:pPr>
            <a:r>
              <a:rPr lang="uk-UA" sz="2800" b="1" i="1" dirty="0"/>
              <a:t>Україна приєдналася до неї у 2007 р. </a:t>
            </a:r>
          </a:p>
          <a:p>
            <a:pPr marL="0" indent="0" algn="just">
              <a:buNone/>
            </a:pPr>
            <a:r>
              <a:rPr lang="uk-UA" sz="2800" b="1" i="1" u="sng" dirty="0"/>
              <a:t>Принципи:</a:t>
            </a:r>
          </a:p>
          <a:p>
            <a:pPr marL="0" indent="0" algn="just">
              <a:buNone/>
            </a:pPr>
            <a:r>
              <a:rPr lang="uk-UA" sz="3200" dirty="0"/>
              <a:t>відповідальність, гармонізація, узгодження, результати  й </a:t>
            </a:r>
            <a:br>
              <a:rPr lang="uk-UA" sz="3200" dirty="0"/>
            </a:br>
            <a:r>
              <a:rPr lang="uk-UA" sz="3200" dirty="0"/>
              <a:t>взаємна підзвітність</a:t>
            </a:r>
            <a:endParaRPr lang="uk-UA" sz="40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766619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324</TotalTime>
  <Words>1076</Words>
  <Application>Microsoft Office PowerPoint</Application>
  <PresentationFormat>Широкий екран</PresentationFormat>
  <Paragraphs>104</Paragraphs>
  <Slides>27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27</vt:i4>
      </vt:variant>
    </vt:vector>
  </HeadingPairs>
  <TitlesOfParts>
    <vt:vector size="31" baseType="lpstr">
      <vt:lpstr>Arial</vt:lpstr>
      <vt:lpstr>Gabriola</vt:lpstr>
      <vt:lpstr>Gill Sans MT</vt:lpstr>
      <vt:lpstr>Галерея</vt:lpstr>
      <vt:lpstr> Міжнародна технічна допомога  малому та середньому бізнесу в Україні Хмельницький, 22 вересня 2017 р</vt:lpstr>
      <vt:lpstr>Міжнародна технічна допомога  - це </vt:lpstr>
      <vt:lpstr>МТД може бути залучена у вигляді: </vt:lpstr>
      <vt:lpstr>Обсяги фінансування:</vt:lpstr>
      <vt:lpstr>Загальна характеристика показників МТд по Україні (усі напрямки)</vt:lpstr>
      <vt:lpstr>Обсяги фінансування: </vt:lpstr>
      <vt:lpstr>Обсяги фінансування: </vt:lpstr>
      <vt:lpstr>Програми міжнародної технічної допомоги направлені в різні сектори економіки:</vt:lpstr>
      <vt:lpstr>Ефективність міжнародної технічної допомоги</vt:lpstr>
      <vt:lpstr>Можливість отримання міжнародної технічної допомоги повинна бути прописана в стратегіях розвитку областей </vt:lpstr>
      <vt:lpstr>Аналіз стратегій розвитку на предмет використання коштів МТД показав таке цільове спрямування коштів :</vt:lpstr>
      <vt:lpstr>Аналіз стратегій розвитку на предмет можливості  використання коштів МТД показав таке цільове спрямування коштів:</vt:lpstr>
      <vt:lpstr>Аналіз стратегій розвитку на предмет використання коштів МТД показав:</vt:lpstr>
      <vt:lpstr>Програми МТД по областях:</vt:lpstr>
      <vt:lpstr>Міжнародна технічна допомога Малому та середньому бізнесу:</vt:lpstr>
      <vt:lpstr>Цілі проектів: </vt:lpstr>
      <vt:lpstr>Цілі проектів:</vt:lpstr>
      <vt:lpstr>Цілі проектів:</vt:lpstr>
      <vt:lpstr>Цілі проекту:</vt:lpstr>
      <vt:lpstr>Проблеми реалізації програм міжнародної технічної допомоги:</vt:lpstr>
      <vt:lpstr>Проблеми реалізації програм міжнародної технічної допомоги:</vt:lpstr>
      <vt:lpstr>Проблеми реалізації програм міжнародної технічної допомоги:</vt:lpstr>
      <vt:lpstr>Проблеми реалізації програм міжнародної технічної допомоги:</vt:lpstr>
      <vt:lpstr>Висновки</vt:lpstr>
      <vt:lpstr>Висновки</vt:lpstr>
      <vt:lpstr>Презентація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Міжнародна технічна допомога  малому та середньому бізнесу в Україні Хмельницький, 22 вересня 2017 р</dc:title>
  <dc:creator>Полищук Евгения</dc:creator>
  <cp:lastModifiedBy>Полищук Евгения</cp:lastModifiedBy>
  <cp:revision>26</cp:revision>
  <dcterms:created xsi:type="dcterms:W3CDTF">2017-09-20T08:22:23Z</dcterms:created>
  <dcterms:modified xsi:type="dcterms:W3CDTF">2017-09-22T05:33:41Z</dcterms:modified>
</cp:coreProperties>
</file>