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24"/>
  </p:notesMasterIdLst>
  <p:sldIdLst>
    <p:sldId id="256" r:id="rId2"/>
    <p:sldId id="260" r:id="rId3"/>
    <p:sldId id="303" r:id="rId4"/>
    <p:sldId id="304" r:id="rId5"/>
    <p:sldId id="305" r:id="rId6"/>
    <p:sldId id="262" r:id="rId7"/>
    <p:sldId id="302" r:id="rId8"/>
    <p:sldId id="306" r:id="rId9"/>
    <p:sldId id="313" r:id="rId10"/>
    <p:sldId id="314" r:id="rId11"/>
    <p:sldId id="319" r:id="rId12"/>
    <p:sldId id="315" r:id="rId13"/>
    <p:sldId id="316" r:id="rId14"/>
    <p:sldId id="317" r:id="rId15"/>
    <p:sldId id="318" r:id="rId16"/>
    <p:sldId id="309" r:id="rId17"/>
    <p:sldId id="320" r:id="rId18"/>
    <p:sldId id="310" r:id="rId19"/>
    <p:sldId id="311" r:id="rId20"/>
    <p:sldId id="312" r:id="rId21"/>
    <p:sldId id="283" r:id="rId22"/>
    <p:sldId id="284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284" y="-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2;&#1086;&#1080;%20&#1076;&#1086;&#1082;&#1091;&#1084;&#1077;&#1085;&#1090;&#1099;\Inna\&#1044;&#1086;&#1082;&#1090;&#1086;&#1088;&#1072;&#1085;&#1090;&#1091;&#1088;&#1072;\&#1089;&#1090;&#1072;&#1090;&#1110;\&#1089;&#1090;&#1072;&#1090;&#1090;&#1080;\2017\&#1055;&#1086;&#1076;&#1072;&#1085;&#1086;\&#1061;&#1084;&#1077;&#1083;&#1100;&#1085;&#1080;&#1094;&#1100;&#1082;&#1080;&#1081;%20&#1057;&#1080;&#1085;&#1095;&#1072;&#1082;\&#1044;&#1086;%20&#1087;&#1088;&#1077;&#1079;&#1077;&#1085;&#1090;&#1072;&#1094;&#1110;&#1111;\&#1063;&#1080;&#1089;&#1077;&#1083;&#1100;&#1085;&#1110;&#1089;&#1090;&#1100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2;&#1086;&#1080;%20&#1076;&#1086;&#1082;&#1091;&#1084;&#1077;&#1085;&#1090;&#1099;\Inna\&#1044;&#1086;&#1082;&#1090;&#1086;&#1088;&#1072;&#1085;&#1090;&#1091;&#1088;&#1072;\&#1089;&#1090;&#1072;&#1090;&#1110;\&#1089;&#1090;&#1072;&#1090;&#1090;&#1080;\2017\&#1055;&#1086;&#1076;&#1072;&#1085;&#1086;\&#1061;&#1084;&#1077;&#1083;&#1100;&#1085;&#1080;&#1094;&#1100;&#1082;&#1080;&#1081;%20&#1057;&#1080;&#1085;&#1095;&#1072;&#1082;\&#1044;&#1086;%20&#1087;&#1088;&#1077;&#1079;&#1077;&#1085;&#1090;&#1072;&#1094;&#1110;&#1111;\&#1063;&#1080;&#1089;&#1077;&#1083;&#1100;&#1085;&#1110;&#1089;&#1090;&#1100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&#1052;&#1086;&#1080;%20&#1076;&#1086;&#1082;&#1091;&#1084;&#1077;&#1085;&#1090;&#1099;\Inna\&#1044;&#1086;&#1082;&#1090;&#1086;&#1088;&#1072;&#1085;&#1090;&#1091;&#1088;&#1072;\&#1044;&#1048;&#1057;&#1045;&#1056;&#1058;&#1040;&#1062;&#1030;&#1071;%20&#1054;&#1055;&#1045;&#1056;&#1040;&#1058;&#1048;&#1042;&#1053;&#1040;\&#1076;&#1086;%204%20&#1088;&#1086;&#1079;&#1076;&#1080;&#1083;&#1091;\4.2\&#1044;&#1072;&#1085;&#1110;%20&#1087;&#1086;%20&#1059;&#1082;&#1088;&#1072;&#1111;&#1085;&#1110;\!!!&#1042;&#1089;&#1110;%2031%20&#1087;&#1086;&#1082;%20&#1087;&#1086;%20&#1059;&#1082;&#1088;%202015&#1053;&#1054;&#1042;&#1045;&#1055;&#1056;&#1054;&#1043;&#1053;&#1054;&#1047;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tx>
        <c:rich>
          <a:bodyPr/>
          <a:lstStyle/>
          <a:p>
            <a:pPr>
              <a:defRPr/>
            </a:pPr>
            <a:r>
              <a:rPr lang="uk-UA" b="1" dirty="0"/>
              <a:t>Рис. 1 Середньорічна чисельність населення України та кількість народжених і померлих, 1980-2016 рр.</a:t>
            </a:r>
          </a:p>
        </c:rich>
      </c:tx>
      <c:layout>
        <c:manualLayout>
          <c:xMode val="edge"/>
          <c:yMode val="edge"/>
          <c:x val="0.11307445308415068"/>
          <c:y val="0.88817809021675465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8.3029277500770868E-2"/>
          <c:y val="4.5372043784509361E-2"/>
          <c:w val="0.80515759312320911"/>
          <c:h val="0.73838266701723776"/>
        </c:manualLayout>
      </c:layout>
      <c:barChart>
        <c:barDir val="col"/>
        <c:grouping val="clustered"/>
        <c:ser>
          <c:idx val="2"/>
          <c:order val="2"/>
          <c:tx>
            <c:strRef>
              <c:f>'УкрПрирРух 2012)'!$I$1</c:f>
              <c:strCache>
                <c:ptCount val="1"/>
                <c:pt idx="0">
                  <c:v>Середньорічна чисельність населення (права шкала)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  <a:ln w="25400">
              <a:solidFill>
                <a:srgbClr val="000000"/>
              </a:solidFill>
              <a:prstDash val="solid"/>
            </a:ln>
          </c:spPr>
          <c:cat>
            <c:numRef>
              <c:f>'УкрПрирРух 2012)'!$A$2:$A$35</c:f>
              <c:numCache>
                <c:formatCode>General</c:formatCode>
                <c:ptCount val="34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</c:numCache>
            </c:numRef>
          </c:cat>
          <c:val>
            <c:numRef>
              <c:f>'УкрПрирРух 2012)'!$I$2:$I$38</c:f>
              <c:numCache>
                <c:formatCode>#,##0</c:formatCode>
                <c:ptCount val="37"/>
                <c:pt idx="0">
                  <c:v>49960794</c:v>
                </c:pt>
                <c:pt idx="1">
                  <c:v>50169754.5</c:v>
                </c:pt>
                <c:pt idx="2">
                  <c:v>50357502</c:v>
                </c:pt>
                <c:pt idx="3">
                  <c:v>50555755.5</c:v>
                </c:pt>
                <c:pt idx="4">
                  <c:v>50754170</c:v>
                </c:pt>
                <c:pt idx="5">
                  <c:v>50914052.5</c:v>
                </c:pt>
                <c:pt idx="6">
                  <c:v>51076462.5</c:v>
                </c:pt>
                <c:pt idx="7">
                  <c:v>51237589.5</c:v>
                </c:pt>
                <c:pt idx="8">
                  <c:v>51376552.5</c:v>
                </c:pt>
                <c:pt idx="9">
                  <c:v>51500829</c:v>
                </c:pt>
                <c:pt idx="10">
                  <c:v>51590030</c:v>
                </c:pt>
                <c:pt idx="11">
                  <c:v>51665890.5</c:v>
                </c:pt>
                <c:pt idx="12">
                  <c:v>51789332</c:v>
                </c:pt>
                <c:pt idx="13">
                  <c:v>51792902.5</c:v>
                </c:pt>
                <c:pt idx="14">
                  <c:v>51507903</c:v>
                </c:pt>
                <c:pt idx="15">
                  <c:v>51087267.5</c:v>
                </c:pt>
                <c:pt idx="16">
                  <c:v>50637072.5</c:v>
                </c:pt>
                <c:pt idx="17">
                  <c:v>50186764.5</c:v>
                </c:pt>
                <c:pt idx="18">
                  <c:v>49759148</c:v>
                </c:pt>
                <c:pt idx="19">
                  <c:v>49329879</c:v>
                </c:pt>
                <c:pt idx="20">
                  <c:v>48889279.5</c:v>
                </c:pt>
                <c:pt idx="21">
                  <c:v>48442425.5</c:v>
                </c:pt>
                <c:pt idx="22">
                  <c:v>48022175</c:v>
                </c:pt>
                <c:pt idx="23">
                  <c:v>47632593.5</c:v>
                </c:pt>
                <c:pt idx="24">
                  <c:v>47271270.5</c:v>
                </c:pt>
                <c:pt idx="25">
                  <c:v>46924816</c:v>
                </c:pt>
                <c:pt idx="26">
                  <c:v>46607430.5</c:v>
                </c:pt>
                <c:pt idx="27">
                  <c:v>46329000</c:v>
                </c:pt>
                <c:pt idx="28">
                  <c:v>46077834</c:v>
                </c:pt>
                <c:pt idx="29">
                  <c:v>45872975.5</c:v>
                </c:pt>
                <c:pt idx="30">
                  <c:v>45690386</c:v>
                </c:pt>
                <c:pt idx="31">
                  <c:v>45525731</c:v>
                </c:pt>
                <c:pt idx="32">
                  <c:v>45412987</c:v>
                </c:pt>
                <c:pt idx="33">
                  <c:v>45309293</c:v>
                </c:pt>
                <c:pt idx="34">
                  <c:v>45245894</c:v>
                </c:pt>
                <c:pt idx="35">
                  <c:v>42759661</c:v>
                </c:pt>
                <c:pt idx="36">
                  <c:v>42590879</c:v>
                </c:pt>
              </c:numCache>
            </c:numRef>
          </c:val>
        </c:ser>
        <c:gapWidth val="0"/>
        <c:overlap val="-100"/>
        <c:axId val="66873600"/>
        <c:axId val="66891776"/>
      </c:barChart>
      <c:lineChart>
        <c:grouping val="standard"/>
        <c:ser>
          <c:idx val="1"/>
          <c:order val="0"/>
          <c:tx>
            <c:strRef>
              <c:f>'УкрПрирРух 2012)'!$E$1</c:f>
              <c:strCache>
                <c:ptCount val="1"/>
                <c:pt idx="0">
                  <c:v>Кількість народжених</c:v>
                </c:pt>
              </c:strCache>
            </c:strRef>
          </c:tx>
          <c:spPr>
            <a:ln w="53975" cmpd="sng">
              <a:solidFill>
                <a:srgbClr val="FF0000"/>
              </a:solidFill>
              <a:prstDash val="solid"/>
            </a:ln>
          </c:spPr>
          <c:marker>
            <c:symbol val="x"/>
            <c:size val="5"/>
            <c:spPr>
              <a:solidFill>
                <a:srgbClr val="FF0000"/>
              </a:solidFill>
            </c:spPr>
          </c:marker>
          <c:cat>
            <c:numRef>
              <c:f>'УкрПрирРух 2012)'!$A$2:$A$35</c:f>
              <c:numCache>
                <c:formatCode>General</c:formatCode>
                <c:ptCount val="34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</c:numCache>
            </c:numRef>
          </c:cat>
          <c:val>
            <c:numRef>
              <c:f>'УкрПрирРух 2012)'!$E$2:$E$38</c:f>
              <c:numCache>
                <c:formatCode>General</c:formatCode>
                <c:ptCount val="37"/>
                <c:pt idx="0">
                  <c:v>742489</c:v>
                </c:pt>
                <c:pt idx="1">
                  <c:v>733183</c:v>
                </c:pt>
                <c:pt idx="2">
                  <c:v>745591</c:v>
                </c:pt>
                <c:pt idx="3">
                  <c:v>792035</c:v>
                </c:pt>
                <c:pt idx="4">
                  <c:v>757047</c:v>
                </c:pt>
                <c:pt idx="5">
                  <c:v>762775</c:v>
                </c:pt>
                <c:pt idx="6">
                  <c:v>792574</c:v>
                </c:pt>
                <c:pt idx="7">
                  <c:v>760851</c:v>
                </c:pt>
                <c:pt idx="8">
                  <c:v>744056</c:v>
                </c:pt>
                <c:pt idx="9">
                  <c:v>690981</c:v>
                </c:pt>
                <c:pt idx="10" formatCode="#,##0">
                  <c:v>657202</c:v>
                </c:pt>
                <c:pt idx="11" formatCode="#,##0">
                  <c:v>630813</c:v>
                </c:pt>
                <c:pt idx="12" formatCode="#,##0">
                  <c:v>596785</c:v>
                </c:pt>
                <c:pt idx="13" formatCode="#,##0">
                  <c:v>557467</c:v>
                </c:pt>
                <c:pt idx="14" formatCode="#,##0">
                  <c:v>521545</c:v>
                </c:pt>
                <c:pt idx="15" formatCode="#,##0">
                  <c:v>492861</c:v>
                </c:pt>
                <c:pt idx="16" formatCode="#,##0">
                  <c:v>467211</c:v>
                </c:pt>
                <c:pt idx="17" formatCode="#,##0">
                  <c:v>442581</c:v>
                </c:pt>
                <c:pt idx="18" formatCode="#,##0">
                  <c:v>419238</c:v>
                </c:pt>
                <c:pt idx="19" formatCode="#,##0">
                  <c:v>389208</c:v>
                </c:pt>
                <c:pt idx="20" formatCode="#,##0">
                  <c:v>385126</c:v>
                </c:pt>
                <c:pt idx="21" formatCode="#,##0">
                  <c:v>376478</c:v>
                </c:pt>
                <c:pt idx="22" formatCode="#,##0">
                  <c:v>390688</c:v>
                </c:pt>
                <c:pt idx="23" formatCode="#,##0">
                  <c:v>408589</c:v>
                </c:pt>
                <c:pt idx="24" formatCode="#,##0">
                  <c:v>427259</c:v>
                </c:pt>
                <c:pt idx="25" formatCode="#,##0">
                  <c:v>426086</c:v>
                </c:pt>
                <c:pt idx="26" formatCode="#,##0">
                  <c:v>460368</c:v>
                </c:pt>
                <c:pt idx="27" formatCode="#,##0">
                  <c:v>472657</c:v>
                </c:pt>
                <c:pt idx="28" formatCode="#,##0">
                  <c:v>510589</c:v>
                </c:pt>
                <c:pt idx="29" formatCode="#,##0">
                  <c:v>512525</c:v>
                </c:pt>
                <c:pt idx="30" formatCode="0">
                  <c:v>497689</c:v>
                </c:pt>
                <c:pt idx="31">
                  <c:v>502595</c:v>
                </c:pt>
                <c:pt idx="32" formatCode="#,##0">
                  <c:v>520705</c:v>
                </c:pt>
                <c:pt idx="33" formatCode="#,##0">
                  <c:v>503657</c:v>
                </c:pt>
                <c:pt idx="34" formatCode="0">
                  <c:v>465882</c:v>
                </c:pt>
                <c:pt idx="35" formatCode="#,##0">
                  <c:v>411781</c:v>
                </c:pt>
                <c:pt idx="36" formatCode="#,##0">
                  <c:v>397037</c:v>
                </c:pt>
              </c:numCache>
            </c:numRef>
          </c:val>
        </c:ser>
        <c:ser>
          <c:idx val="0"/>
          <c:order val="1"/>
          <c:tx>
            <c:strRef>
              <c:f>'УкрПрирРух 2012)'!$F$1</c:f>
              <c:strCache>
                <c:ptCount val="1"/>
                <c:pt idx="0">
                  <c:v>Кількість померлих</c:v>
                </c:pt>
              </c:strCache>
            </c:strRef>
          </c:tx>
          <c:spPr>
            <a:ln w="34925">
              <a:solidFill>
                <a:srgbClr val="000000"/>
              </a:solidFill>
              <a:prstDash val="solid"/>
            </a:ln>
          </c:spPr>
          <c:marker>
            <c:symbol val="none"/>
          </c:marker>
          <c:cat>
            <c:numRef>
              <c:f>'УкрПрирРух 2012)'!$A$2:$A$38</c:f>
              <c:numCache>
                <c:formatCode>General</c:formatCode>
                <c:ptCount val="37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</c:numCache>
            </c:numRef>
          </c:cat>
          <c:val>
            <c:numRef>
              <c:f>'УкрПрирРух 2012)'!$F$2:$F$38</c:f>
              <c:numCache>
                <c:formatCode>General</c:formatCode>
                <c:ptCount val="37"/>
                <c:pt idx="0">
                  <c:v>566055.79602000001</c:v>
                </c:pt>
                <c:pt idx="1">
                  <c:v>568925.01602999994</c:v>
                </c:pt>
                <c:pt idx="2">
                  <c:v>568032.6225599997</c:v>
                </c:pt>
                <c:pt idx="3">
                  <c:v>581391.18825000001</c:v>
                </c:pt>
                <c:pt idx="4">
                  <c:v>609050.04</c:v>
                </c:pt>
                <c:pt idx="5">
                  <c:v>617587.45682500047</c:v>
                </c:pt>
                <c:pt idx="6">
                  <c:v>564905.67524999962</c:v>
                </c:pt>
                <c:pt idx="7">
                  <c:v>586158.02387999999</c:v>
                </c:pt>
                <c:pt idx="8">
                  <c:v>600591.89872500021</c:v>
                </c:pt>
                <c:pt idx="9">
                  <c:v>600499.66613999999</c:v>
                </c:pt>
                <c:pt idx="10" formatCode="#,##0">
                  <c:v>629602</c:v>
                </c:pt>
                <c:pt idx="11" formatCode="#,##0">
                  <c:v>669960</c:v>
                </c:pt>
                <c:pt idx="12" formatCode="#,##0">
                  <c:v>697110</c:v>
                </c:pt>
                <c:pt idx="13" formatCode="#,##0">
                  <c:v>741662</c:v>
                </c:pt>
                <c:pt idx="14" formatCode="#,##0">
                  <c:v>764669</c:v>
                </c:pt>
                <c:pt idx="15" formatCode="#,##0">
                  <c:v>792587</c:v>
                </c:pt>
                <c:pt idx="16" formatCode="#,##0">
                  <c:v>776717</c:v>
                </c:pt>
                <c:pt idx="17" formatCode="#,##0">
                  <c:v>754151</c:v>
                </c:pt>
                <c:pt idx="18" formatCode="#,##0">
                  <c:v>719954</c:v>
                </c:pt>
                <c:pt idx="19" formatCode="#,##0">
                  <c:v>739170</c:v>
                </c:pt>
                <c:pt idx="20" formatCode="#,##0">
                  <c:v>758082</c:v>
                </c:pt>
                <c:pt idx="21" formatCode="#,##0">
                  <c:v>745952</c:v>
                </c:pt>
                <c:pt idx="22" formatCode="#,##0">
                  <c:v>754911</c:v>
                </c:pt>
                <c:pt idx="23" formatCode="#,##0">
                  <c:v>765408</c:v>
                </c:pt>
                <c:pt idx="24" formatCode="#,##0">
                  <c:v>761261</c:v>
                </c:pt>
                <c:pt idx="25" formatCode="#,##0">
                  <c:v>781961</c:v>
                </c:pt>
                <c:pt idx="26" formatCode="#,##0">
                  <c:v>758092</c:v>
                </c:pt>
                <c:pt idx="27" formatCode="#,##0">
                  <c:v>762877</c:v>
                </c:pt>
                <c:pt idx="28" formatCode="#,##0">
                  <c:v>754460</c:v>
                </c:pt>
                <c:pt idx="29" formatCode="#,##0">
                  <c:v>706739</c:v>
                </c:pt>
                <c:pt idx="30">
                  <c:v>698235</c:v>
                </c:pt>
                <c:pt idx="31" formatCode="#,##0">
                  <c:v>664588</c:v>
                </c:pt>
                <c:pt idx="32" formatCode="#,##0">
                  <c:v>663139</c:v>
                </c:pt>
                <c:pt idx="33" formatCode="#,##0">
                  <c:v>662368</c:v>
                </c:pt>
                <c:pt idx="34" formatCode="0">
                  <c:v>632296</c:v>
                </c:pt>
                <c:pt idx="35" formatCode="#,##0">
                  <c:v>594796</c:v>
                </c:pt>
                <c:pt idx="36" formatCode="#,##0">
                  <c:v>583631</c:v>
                </c:pt>
              </c:numCache>
            </c:numRef>
          </c:val>
        </c:ser>
        <c:marker val="1"/>
        <c:axId val="65542400"/>
        <c:axId val="66871680"/>
      </c:lineChart>
      <c:catAx>
        <c:axId val="6554240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ru-RU"/>
                  <a:t>Роки</a:t>
                </a:r>
              </a:p>
            </c:rich>
          </c:tx>
          <c:layout>
            <c:manualLayout>
              <c:xMode val="edge"/>
              <c:yMode val="edge"/>
              <c:x val="0.88774044599610102"/>
              <c:y val="0.86315006757722945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majorTickMark val="cross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-5400000" vert="horz"/>
          <a:lstStyle/>
          <a:p>
            <a:pPr>
              <a:defRPr/>
            </a:pPr>
            <a:endParaRPr lang="ru-RU"/>
          </a:p>
        </c:txPr>
        <c:crossAx val="66871680"/>
        <c:crosses val="autoZero"/>
        <c:lblAlgn val="ctr"/>
        <c:lblOffset val="100"/>
        <c:tickLblSkip val="2"/>
        <c:tickMarkSkip val="1"/>
      </c:catAx>
      <c:valAx>
        <c:axId val="66871680"/>
        <c:scaling>
          <c:orientation val="minMax"/>
          <c:max val="800000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ru-RU"/>
                  <a:t>осіб</a:t>
                </a:r>
              </a:p>
            </c:rich>
          </c:tx>
          <c:layout>
            <c:manualLayout>
              <c:xMode val="edge"/>
              <c:yMode val="edge"/>
              <c:x val="2.2627205811933618E-3"/>
              <c:y val="0.70218285983144879"/>
            </c:manualLayout>
          </c:layout>
          <c:spPr>
            <a:noFill/>
            <a:ln w="25400">
              <a:noFill/>
            </a:ln>
          </c:spPr>
        </c:title>
        <c:numFmt formatCode="General" sourceLinked="1"/>
        <c:majorTickMark val="cross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ru-RU"/>
          </a:p>
        </c:txPr>
        <c:crossAx val="65542400"/>
        <c:crosses val="autoZero"/>
        <c:crossBetween val="between"/>
      </c:valAx>
      <c:catAx>
        <c:axId val="66873600"/>
        <c:scaling>
          <c:orientation val="minMax"/>
        </c:scaling>
        <c:delete val="1"/>
        <c:axPos val="b"/>
        <c:numFmt formatCode="General" sourceLinked="1"/>
        <c:tickLblPos val="none"/>
        <c:crossAx val="66891776"/>
        <c:crosses val="autoZero"/>
        <c:lblAlgn val="ctr"/>
        <c:lblOffset val="100"/>
      </c:catAx>
      <c:valAx>
        <c:axId val="66891776"/>
        <c:scaling>
          <c:orientation val="minMax"/>
          <c:min val="40000000"/>
        </c:scaling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uk-UA" dirty="0" smtClean="0"/>
                  <a:t>Осіб</a:t>
                </a:r>
                <a:endParaRPr lang="ru-RU" dirty="0"/>
              </a:p>
            </c:rich>
          </c:tx>
          <c:layout>
            <c:manualLayout>
              <c:xMode val="edge"/>
              <c:yMode val="edge"/>
              <c:x val="0.96655651554393807"/>
              <c:y val="0.79063827039194789"/>
            </c:manualLayout>
          </c:layout>
        </c:title>
        <c:numFmt formatCode="0" sourceLinked="0"/>
        <c:majorTickMark val="cross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ru-RU"/>
          </a:p>
        </c:txPr>
        <c:crossAx val="66873600"/>
        <c:crosses val="max"/>
        <c:crossBetween val="between"/>
      </c:valAx>
      <c:spPr>
        <a:noFill/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13082588973681772"/>
          <c:y val="0.5558180534990248"/>
          <c:w val="0.65309568395641182"/>
          <c:h val="0.20184585011232156"/>
        </c:manualLayout>
      </c:layout>
      <c:spPr>
        <a:solidFill>
          <a:prstClr val="white">
            <a:alpha val="71000"/>
          </a:prstClr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b="1"/>
          </a:pPr>
          <a:endParaRPr lang="ru-RU"/>
        </a:p>
      </c:txPr>
    </c:legend>
    <c:plotVisOnly val="1"/>
    <c:dispBlanksAs val="gap"/>
  </c:chart>
  <c:spPr>
    <a:noFill/>
    <a:ln w="9525">
      <a:noFill/>
    </a:ln>
  </c:spPr>
  <c:txPr>
    <a:bodyPr/>
    <a:lstStyle/>
    <a:p>
      <a:pPr>
        <a:defRPr sz="14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uk-UA" sz="1800" noProof="0" dirty="0" smtClean="0"/>
              <a:t>Рис. 2. Структура населення України та частка дітей у віці 0-15 років,</a:t>
            </a:r>
            <a:r>
              <a:rPr lang="uk-UA" sz="1800" baseline="0" noProof="0" dirty="0" smtClean="0"/>
              <a:t> 1990-2017 рр.</a:t>
            </a:r>
            <a:endParaRPr lang="uk-UA" sz="1800" noProof="0" dirty="0"/>
          </a:p>
        </c:rich>
      </c:tx>
      <c:layout>
        <c:manualLayout>
          <c:xMode val="edge"/>
          <c:yMode val="edge"/>
          <c:x val="0.10184355153199087"/>
          <c:y val="0.90618736383442244"/>
        </c:manualLayout>
      </c:layout>
      <c:overlay val="1"/>
    </c:title>
    <c:plotArea>
      <c:layout>
        <c:manualLayout>
          <c:layoutTarget val="inner"/>
          <c:xMode val="edge"/>
          <c:yMode val="edge"/>
          <c:x val="9.215871545468575E-2"/>
          <c:y val="0.12894429862933807"/>
          <c:w val="0.84976660270407445"/>
          <c:h val="0.65509357898890108"/>
        </c:manualLayout>
      </c:layout>
      <c:barChart>
        <c:barDir val="col"/>
        <c:grouping val="stacked"/>
        <c:ser>
          <c:idx val="0"/>
          <c:order val="1"/>
          <c:tx>
            <c:strRef>
              <c:f>Структура!$B$2:$B$4</c:f>
              <c:strCache>
                <c:ptCount val="1"/>
                <c:pt idx="0">
                  <c:v>0-15 років</c:v>
                </c:pt>
              </c:strCache>
            </c:strRef>
          </c:tx>
          <c:cat>
            <c:strRef>
              <c:f>Структура!$A$5:$A$32</c:f>
              <c:strCache>
                <c:ptCount val="28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</c:strCache>
            </c:strRef>
          </c:cat>
          <c:val>
            <c:numRef>
              <c:f>Структура!$B$5:$B$32</c:f>
              <c:numCache>
                <c:formatCode>0.0</c:formatCode>
                <c:ptCount val="28"/>
                <c:pt idx="0">
                  <c:v>11814.3</c:v>
                </c:pt>
                <c:pt idx="1">
                  <c:v>11762.1</c:v>
                </c:pt>
                <c:pt idx="2">
                  <c:v>11690.8</c:v>
                </c:pt>
                <c:pt idx="3">
                  <c:v>11625</c:v>
                </c:pt>
                <c:pt idx="4">
                  <c:v>11489.8</c:v>
                </c:pt>
                <c:pt idx="5">
                  <c:v>11248.4</c:v>
                </c:pt>
                <c:pt idx="6">
                  <c:v>10988.6</c:v>
                </c:pt>
                <c:pt idx="7">
                  <c:v>10673.4</c:v>
                </c:pt>
                <c:pt idx="8">
                  <c:v>10366</c:v>
                </c:pt>
                <c:pt idx="9">
                  <c:v>10012.6</c:v>
                </c:pt>
                <c:pt idx="10">
                  <c:v>9571.9</c:v>
                </c:pt>
                <c:pt idx="11">
                  <c:v>9144.7999999999956</c:v>
                </c:pt>
                <c:pt idx="12">
                  <c:v>8743.7000000000007</c:v>
                </c:pt>
                <c:pt idx="13">
                  <c:v>8315.9</c:v>
                </c:pt>
                <c:pt idx="14">
                  <c:v>7966.1</c:v>
                </c:pt>
                <c:pt idx="15">
                  <c:v>7664.8</c:v>
                </c:pt>
                <c:pt idx="16">
                  <c:v>7408.3</c:v>
                </c:pt>
                <c:pt idx="17">
                  <c:v>7218.1</c:v>
                </c:pt>
                <c:pt idx="18">
                  <c:v>7071</c:v>
                </c:pt>
                <c:pt idx="19">
                  <c:v>7005</c:v>
                </c:pt>
                <c:pt idx="20">
                  <c:v>6982.6</c:v>
                </c:pt>
                <c:pt idx="21">
                  <c:v>6975.7</c:v>
                </c:pt>
                <c:pt idx="22">
                  <c:v>6993.1</c:v>
                </c:pt>
                <c:pt idx="23">
                  <c:v>7047.7</c:v>
                </c:pt>
                <c:pt idx="24">
                  <c:v>7120.1</c:v>
                </c:pt>
                <c:pt idx="25">
                  <c:v>6816</c:v>
                </c:pt>
                <c:pt idx="26">
                  <c:v>6856.3</c:v>
                </c:pt>
                <c:pt idx="27">
                  <c:v>6887</c:v>
                </c:pt>
              </c:numCache>
            </c:numRef>
          </c:val>
        </c:ser>
        <c:ser>
          <c:idx val="1"/>
          <c:order val="2"/>
          <c:tx>
            <c:strRef>
              <c:f>Структура!$C$2:$C$4</c:f>
              <c:strCache>
                <c:ptCount val="1"/>
                <c:pt idx="0">
                  <c:v>15-64 роки</c:v>
                </c:pt>
              </c:strCache>
            </c:strRef>
          </c:tx>
          <c:cat>
            <c:strRef>
              <c:f>Структура!$A$5:$A$32</c:f>
              <c:strCache>
                <c:ptCount val="28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</c:strCache>
            </c:strRef>
          </c:cat>
          <c:val>
            <c:numRef>
              <c:f>Структура!$C$5:$C$32</c:f>
              <c:numCache>
                <c:formatCode>0.0</c:formatCode>
                <c:ptCount val="28"/>
                <c:pt idx="0">
                  <c:v>34297.699999999997</c:v>
                </c:pt>
                <c:pt idx="1">
                  <c:v>34264.9</c:v>
                </c:pt>
                <c:pt idx="2">
                  <c:v>34248.699999999997</c:v>
                </c:pt>
                <c:pt idx="3">
                  <c:v>34264.6</c:v>
                </c:pt>
                <c:pt idx="4">
                  <c:v>34084.400000000001</c:v>
                </c:pt>
                <c:pt idx="5">
                  <c:v>33810.6</c:v>
                </c:pt>
                <c:pt idx="6">
                  <c:v>33569.1</c:v>
                </c:pt>
                <c:pt idx="7">
                  <c:v>33394.800000000003</c:v>
                </c:pt>
                <c:pt idx="8">
                  <c:v>33322.400000000001</c:v>
                </c:pt>
                <c:pt idx="9">
                  <c:v>33437.199999999997</c:v>
                </c:pt>
                <c:pt idx="10">
                  <c:v>33515.1</c:v>
                </c:pt>
                <c:pt idx="11">
                  <c:v>33446.300000000003</c:v>
                </c:pt>
                <c:pt idx="12">
                  <c:v>33312.400000000001</c:v>
                </c:pt>
                <c:pt idx="13">
                  <c:v>33060.199999999997</c:v>
                </c:pt>
                <c:pt idx="14">
                  <c:v>32826.5</c:v>
                </c:pt>
                <c:pt idx="15">
                  <c:v>32603.5</c:v>
                </c:pt>
                <c:pt idx="16">
                  <c:v>32417.4</c:v>
                </c:pt>
                <c:pt idx="17">
                  <c:v>32256.2</c:v>
                </c:pt>
                <c:pt idx="18">
                  <c:v>32184.5</c:v>
                </c:pt>
                <c:pt idx="19">
                  <c:v>32169.8</c:v>
                </c:pt>
                <c:pt idx="20">
                  <c:v>32130.2</c:v>
                </c:pt>
                <c:pt idx="21">
                  <c:v>32137</c:v>
                </c:pt>
                <c:pt idx="22">
                  <c:v>31993.3</c:v>
                </c:pt>
                <c:pt idx="23">
                  <c:v>31846.799999999996</c:v>
                </c:pt>
                <c:pt idx="24">
                  <c:v>31606.400000000001</c:v>
                </c:pt>
                <c:pt idx="25">
                  <c:v>29634.7</c:v>
                </c:pt>
                <c:pt idx="26">
                  <c:v>29327.7</c:v>
                </c:pt>
                <c:pt idx="27">
                  <c:v>29011.9</c:v>
                </c:pt>
              </c:numCache>
            </c:numRef>
          </c:val>
        </c:ser>
        <c:ser>
          <c:idx val="2"/>
          <c:order val="3"/>
          <c:tx>
            <c:strRef>
              <c:f>Структура!$D$2:$D$4</c:f>
              <c:strCache>
                <c:ptCount val="1"/>
                <c:pt idx="0">
                  <c:v>65 років і старше</c:v>
                </c:pt>
              </c:strCache>
            </c:strRef>
          </c:tx>
          <c:cat>
            <c:strRef>
              <c:f>Структура!$A$5:$A$32</c:f>
              <c:strCache>
                <c:ptCount val="28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</c:strCache>
            </c:strRef>
          </c:cat>
          <c:val>
            <c:numRef>
              <c:f>Структура!$D$5:$D$32</c:f>
              <c:numCache>
                <c:formatCode>0.0</c:formatCode>
                <c:ptCount val="28"/>
                <c:pt idx="0">
                  <c:v>6174.6</c:v>
                </c:pt>
                <c:pt idx="1">
                  <c:v>6329.1</c:v>
                </c:pt>
                <c:pt idx="2">
                  <c:v>6508.1</c:v>
                </c:pt>
                <c:pt idx="3">
                  <c:v>6690.4</c:v>
                </c:pt>
                <c:pt idx="4">
                  <c:v>6863.3</c:v>
                </c:pt>
                <c:pt idx="5">
                  <c:v>6961.1</c:v>
                </c:pt>
                <c:pt idx="6">
                  <c:v>7059</c:v>
                </c:pt>
                <c:pt idx="7">
                  <c:v>7052.8</c:v>
                </c:pt>
                <c:pt idx="8">
                  <c:v>7026.6</c:v>
                </c:pt>
                <c:pt idx="9">
                  <c:v>6901.6</c:v>
                </c:pt>
                <c:pt idx="10">
                  <c:v>6818.9</c:v>
                </c:pt>
                <c:pt idx="11">
                  <c:v>6844</c:v>
                </c:pt>
                <c:pt idx="12">
                  <c:v>6978.6</c:v>
                </c:pt>
                <c:pt idx="13">
                  <c:v>7193.4</c:v>
                </c:pt>
                <c:pt idx="14">
                  <c:v>7369.3</c:v>
                </c:pt>
                <c:pt idx="15">
                  <c:v>7507.2</c:v>
                </c:pt>
                <c:pt idx="16">
                  <c:v>7567.1</c:v>
                </c:pt>
                <c:pt idx="17">
                  <c:v>7603.1</c:v>
                </c:pt>
                <c:pt idx="18">
                  <c:v>7506.7</c:v>
                </c:pt>
                <c:pt idx="19">
                  <c:v>7317.4</c:v>
                </c:pt>
                <c:pt idx="20">
                  <c:v>7168.8</c:v>
                </c:pt>
                <c:pt idx="21">
                  <c:v>6965.2</c:v>
                </c:pt>
                <c:pt idx="22">
                  <c:v>6928.5</c:v>
                </c:pt>
                <c:pt idx="23">
                  <c:v>6905.3</c:v>
                </c:pt>
                <c:pt idx="24">
                  <c:v>6928.8</c:v>
                </c:pt>
                <c:pt idx="25">
                  <c:v>6675.8</c:v>
                </c:pt>
                <c:pt idx="26">
                  <c:v>6768.9</c:v>
                </c:pt>
                <c:pt idx="27">
                  <c:v>6867.5</c:v>
                </c:pt>
              </c:numCache>
            </c:numRef>
          </c:val>
        </c:ser>
        <c:overlap val="100"/>
        <c:axId val="66911616"/>
        <c:axId val="72894336"/>
      </c:barChart>
      <c:lineChart>
        <c:grouping val="stacked"/>
        <c:ser>
          <c:idx val="3"/>
          <c:order val="0"/>
          <c:tx>
            <c:strRef>
              <c:f>Структура!$E$2:$E$3</c:f>
              <c:strCache>
                <c:ptCount val="1"/>
                <c:pt idx="0">
                  <c:v>частка дітей у віці 0-15 років (права шкала)</c:v>
                </c:pt>
              </c:strCache>
            </c:strRef>
          </c:tx>
          <c:spPr>
            <a:ln w="47625">
              <a:solidFill>
                <a:schemeClr val="accent6">
                  <a:lumMod val="75000"/>
                </a:schemeClr>
              </a:solidFill>
            </a:ln>
          </c:spPr>
          <c:marker>
            <c:symbol val="x"/>
            <c:size val="9"/>
            <c:spPr>
              <a:solidFill>
                <a:schemeClr val="accent6">
                  <a:lumMod val="50000"/>
                </a:schemeClr>
              </a:solidFill>
            </c:spPr>
          </c:marker>
          <c:cat>
            <c:strRef>
              <c:f>Структура!$A$5:$A$32</c:f>
              <c:strCache>
                <c:ptCount val="28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  <c:pt idx="27">
                  <c:v>2017</c:v>
                </c:pt>
              </c:strCache>
            </c:strRef>
          </c:cat>
          <c:val>
            <c:numRef>
              <c:f>Структура!$E$5:$E$32</c:f>
              <c:numCache>
                <c:formatCode>0.00</c:formatCode>
                <c:ptCount val="28"/>
                <c:pt idx="0">
                  <c:v>22.915248319804491</c:v>
                </c:pt>
                <c:pt idx="1">
                  <c:v>22.784390829757761</c:v>
                </c:pt>
                <c:pt idx="2">
                  <c:v>22.609179975323055</c:v>
                </c:pt>
                <c:pt idx="3">
                  <c:v>22.411625898392916</c:v>
                </c:pt>
                <c:pt idx="4">
                  <c:v>22.217366587128783</c:v>
                </c:pt>
                <c:pt idx="5">
                  <c:v>21.926534685889379</c:v>
                </c:pt>
                <c:pt idx="6">
                  <c:v>21.599595865086563</c:v>
                </c:pt>
                <c:pt idx="7">
                  <c:v>21.17738095238095</c:v>
                </c:pt>
                <c:pt idx="8">
                  <c:v>20.742993786706947</c:v>
                </c:pt>
                <c:pt idx="9">
                  <c:v>20.20918441491337</c:v>
                </c:pt>
                <c:pt idx="10">
                  <c:v>19.488750890766553</c:v>
                </c:pt>
                <c:pt idx="11">
                  <c:v>18.791869076681543</c:v>
                </c:pt>
                <c:pt idx="12">
                  <c:v>18.125076439286996</c:v>
                </c:pt>
                <c:pt idx="13">
                  <c:v>17.388876923495133</c:v>
                </c:pt>
                <c:pt idx="14">
                  <c:v>16.791204436565824</c:v>
                </c:pt>
                <c:pt idx="15">
                  <c:v>16.273287969342149</c:v>
                </c:pt>
                <c:pt idx="16">
                  <c:v>15.846902192978703</c:v>
                </c:pt>
                <c:pt idx="17">
                  <c:v>15.534254299407955</c:v>
                </c:pt>
                <c:pt idx="18">
                  <c:v>15.307746096210842</c:v>
                </c:pt>
                <c:pt idx="19">
                  <c:v>15.240386916546647</c:v>
                </c:pt>
                <c:pt idx="20">
                  <c:v>15.251645821775087</c:v>
                </c:pt>
                <c:pt idx="21">
                  <c:v>15.298191595282271</c:v>
                </c:pt>
                <c:pt idx="22">
                  <c:v>15.385241555618627</c:v>
                </c:pt>
                <c:pt idx="23">
                  <c:v>15.532908555144395</c:v>
                </c:pt>
                <c:pt idx="24">
                  <c:v>15.73645346871208</c:v>
                </c:pt>
                <c:pt idx="25">
                  <c:v>15.940242798710003</c:v>
                </c:pt>
                <c:pt idx="26">
                  <c:v>16.098039722100253</c:v>
                </c:pt>
                <c:pt idx="27">
                  <c:v>16.237218524622243</c:v>
                </c:pt>
              </c:numCache>
            </c:numRef>
          </c:val>
        </c:ser>
        <c:marker val="1"/>
        <c:axId val="72898432"/>
        <c:axId val="72896512"/>
      </c:lineChart>
      <c:catAx>
        <c:axId val="6691161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400"/>
                </a:pPr>
                <a:r>
                  <a:rPr lang="ru-RU" sz="1400" dirty="0" smtClean="0"/>
                  <a:t>Роки</a:t>
                </a:r>
                <a:endParaRPr lang="ru-RU" sz="1400" dirty="0"/>
              </a:p>
            </c:rich>
          </c:tx>
          <c:layout>
            <c:manualLayout>
              <c:xMode val="edge"/>
              <c:yMode val="edge"/>
              <c:x val="0.95297897583245061"/>
              <c:y val="0.85827903864958122"/>
            </c:manualLayout>
          </c:layout>
        </c:title>
        <c:tickLblPos val="nextTo"/>
        <c:txPr>
          <a:bodyPr rot="-5400000" vert="horz"/>
          <a:lstStyle/>
          <a:p>
            <a:pPr>
              <a:defRPr sz="1600"/>
            </a:pPr>
            <a:endParaRPr lang="ru-RU"/>
          </a:p>
        </c:txPr>
        <c:crossAx val="72894336"/>
        <c:crosses val="autoZero"/>
        <c:auto val="1"/>
        <c:lblAlgn val="ctr"/>
        <c:lblOffset val="100"/>
        <c:tickLblSkip val="2"/>
      </c:catAx>
      <c:valAx>
        <c:axId val="72894336"/>
        <c:scaling>
          <c:orientation val="minMax"/>
          <c:max val="54000"/>
          <c:min val="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ru-RU" sz="1600" dirty="0" err="1" smtClean="0"/>
                  <a:t>Осіб</a:t>
                </a:r>
                <a:endParaRPr lang="ru-RU" sz="1600" dirty="0"/>
              </a:p>
            </c:rich>
          </c:tx>
          <c:layout>
            <c:manualLayout>
              <c:xMode val="edge"/>
              <c:yMode val="edge"/>
              <c:x val="4.8542007055281354E-3"/>
              <c:y val="0.72701936767707964"/>
            </c:manualLayout>
          </c:layout>
        </c:title>
        <c:numFmt formatCode="0" sourceLinked="0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66911616"/>
        <c:crosses val="autoZero"/>
        <c:crossBetween val="between"/>
      </c:valAx>
      <c:valAx>
        <c:axId val="72896512"/>
        <c:scaling>
          <c:orientation val="minMax"/>
        </c:scaling>
        <c:axPos val="r"/>
        <c:title>
          <c:tx>
            <c:rich>
              <a:bodyPr rot="0" vert="horz"/>
              <a:lstStyle/>
              <a:p>
                <a:pPr>
                  <a:defRPr sz="1800"/>
                </a:pPr>
                <a:r>
                  <a:rPr lang="uk-UA" sz="1800" dirty="0" smtClean="0"/>
                  <a:t>%</a:t>
                </a:r>
                <a:endParaRPr lang="ru-RU" sz="1800" dirty="0"/>
              </a:p>
            </c:rich>
          </c:tx>
          <c:layout>
            <c:manualLayout>
              <c:xMode val="edge"/>
              <c:yMode val="edge"/>
              <c:x val="0.95418437197090211"/>
              <c:y val="4.4835228929717176E-2"/>
            </c:manualLayout>
          </c:layout>
        </c:title>
        <c:numFmt formatCode="0.00" sourceLinked="1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72898432"/>
        <c:crosses val="max"/>
        <c:crossBetween val="between"/>
      </c:valAx>
      <c:catAx>
        <c:axId val="72898432"/>
        <c:scaling>
          <c:orientation val="minMax"/>
        </c:scaling>
        <c:delete val="1"/>
        <c:axPos val="b"/>
        <c:tickLblPos val="none"/>
        <c:crossAx val="72896512"/>
        <c:crosses val="autoZero"/>
        <c:auto val="1"/>
        <c:lblAlgn val="ctr"/>
        <c:lblOffset val="100"/>
      </c:catAx>
    </c:plotArea>
    <c:legend>
      <c:legendPos val="t"/>
      <c:layout>
        <c:manualLayout>
          <c:xMode val="edge"/>
          <c:yMode val="edge"/>
          <c:x val="0.24596349641069451"/>
          <c:y val="6.5359477124183043E-3"/>
          <c:w val="0.70709523610526492"/>
          <c:h val="0.17182955071792499"/>
        </c:manualLayout>
      </c:layout>
      <c:txPr>
        <a:bodyPr/>
        <a:lstStyle/>
        <a:p>
          <a:pPr>
            <a:defRPr sz="1800"/>
          </a:pPr>
          <a:endParaRPr lang="ru-RU"/>
        </a:p>
      </c:txPr>
    </c:legend>
    <c:plotVisOnly val="1"/>
    <c:dispBlanksAs val="zero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0.28097468677659332"/>
          <c:y val="0.13385774303704603"/>
          <c:w val="0.41144679505165804"/>
          <c:h val="0.76477103186702833"/>
        </c:manualLayout>
      </c:layout>
      <c:radarChart>
        <c:radarStyle val="marker"/>
        <c:ser>
          <c:idx val="0"/>
          <c:order val="0"/>
          <c:tx>
            <c:strRef>
              <c:f>Граф!$B$5</c:f>
              <c:strCache>
                <c:ptCount val="1"/>
                <c:pt idx="0">
                  <c:v>цільові орієнтири</c:v>
                </c:pt>
              </c:strCache>
            </c:strRef>
          </c:tx>
          <c:spPr>
            <a:ln w="34925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</c:spPr>
          <c:marker>
            <c:symbol val="square"/>
            <c:size val="5"/>
            <c:spPr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rgbClr val="000000"/>
                </a:solidFill>
                <a:prstDash val="solid"/>
              </a:ln>
            </c:spPr>
          </c:marker>
          <c:cat>
            <c:strRef>
              <c:f>Граф!$A$6:$A$12</c:f>
              <c:strCache>
                <c:ptCount val="7"/>
                <c:pt idx="0">
                  <c:v>Індекс природного відтворення,   Іп.в</c:v>
                </c:pt>
                <c:pt idx="1">
                  <c:v>Індекс міграції  Ім.</c:v>
                </c:pt>
                <c:pt idx="2">
                  <c:v>Індекс здоров`я населення, Із.</c:v>
                </c:pt>
                <c:pt idx="3">
                  <c:v>Індекс соціально небезпечних хвороб,  Існх.</c:v>
                </c:pt>
                <c:pt idx="4">
                  <c:v>Індекс девіантної поведінки,  Ід.</c:v>
                </c:pt>
                <c:pt idx="5">
                  <c:v>Індекс статево-вікової структури, Істр.</c:v>
                </c:pt>
                <c:pt idx="6">
                  <c:v>Індекс характеристики сім`ї, Ісім.</c:v>
                </c:pt>
              </c:strCache>
            </c:strRef>
          </c:cat>
          <c:val>
            <c:numRef>
              <c:f>Граф!$B$6:$B$12</c:f>
              <c:numCache>
                <c:formatCode>0.000</c:formatCode>
                <c:ptCount val="7"/>
                <c:pt idx="0">
                  <c:v>0.59331359032353326</c:v>
                </c:pt>
                <c:pt idx="1">
                  <c:v>0.91600000000000004</c:v>
                </c:pt>
                <c:pt idx="2">
                  <c:v>0.66000000000000358</c:v>
                </c:pt>
                <c:pt idx="3">
                  <c:v>0.24900000000000044</c:v>
                </c:pt>
                <c:pt idx="4">
                  <c:v>0.37500000000000139</c:v>
                </c:pt>
                <c:pt idx="5">
                  <c:v>0.67900000000000371</c:v>
                </c:pt>
                <c:pt idx="6">
                  <c:v>0.48700000000000032</c:v>
                </c:pt>
              </c:numCache>
            </c:numRef>
          </c:val>
        </c:ser>
        <c:ser>
          <c:idx val="1"/>
          <c:order val="1"/>
          <c:tx>
            <c:strRef>
              <c:f>Граф!$C$5</c:f>
              <c:strCache>
                <c:ptCount val="1"/>
                <c:pt idx="0">
                  <c:v>порогові значення</c:v>
                </c:pt>
              </c:strCache>
            </c:strRef>
          </c:tx>
          <c:spPr>
            <a:ln w="38100" cmpd="sng">
              <a:solidFill>
                <a:srgbClr val="C00000"/>
              </a:solidFill>
              <a:prstDash val="solid"/>
            </a:ln>
          </c:spPr>
          <c:marker>
            <c:symbol val="none"/>
          </c:marker>
          <c:val>
            <c:numRef>
              <c:f>Граф!$C$6:$C$12</c:f>
              <c:numCache>
                <c:formatCode>0.000</c:formatCode>
                <c:ptCount val="7"/>
                <c:pt idx="0">
                  <c:v>0.80900000000000005</c:v>
                </c:pt>
                <c:pt idx="1">
                  <c:v>1.1399999999999937</c:v>
                </c:pt>
                <c:pt idx="2">
                  <c:v>0.93300000000000005</c:v>
                </c:pt>
                <c:pt idx="3">
                  <c:v>0.36300000000000032</c:v>
                </c:pt>
                <c:pt idx="4">
                  <c:v>0.74000000000000277</c:v>
                </c:pt>
                <c:pt idx="5">
                  <c:v>0.77700000000000347</c:v>
                </c:pt>
                <c:pt idx="6">
                  <c:v>0.71500000000000064</c:v>
                </c:pt>
              </c:numCache>
            </c:numRef>
          </c:val>
        </c:ser>
        <c:axId val="72919680"/>
        <c:axId val="72925568"/>
      </c:radarChart>
      <c:catAx>
        <c:axId val="72919680"/>
        <c:scaling>
          <c:orientation val="minMax"/>
        </c:scaling>
        <c:axPos val="b"/>
        <c:majorGridlines/>
        <c:numFmt formatCode="General" sourceLinked="1"/>
        <c:maj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/>
            </a:pPr>
            <a:endParaRPr lang="ru-RU"/>
          </a:p>
        </c:txPr>
        <c:crossAx val="72925568"/>
        <c:crosses val="autoZero"/>
        <c:lblAlgn val="ctr"/>
        <c:lblOffset val="100"/>
      </c:catAx>
      <c:valAx>
        <c:axId val="72925568"/>
        <c:scaling>
          <c:orientation val="minMax"/>
          <c:max val="1.2"/>
          <c:min val="0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0.0" sourceLinked="0"/>
        <c:maj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/>
            </a:pPr>
            <a:endParaRPr lang="ru-RU"/>
          </a:p>
        </c:txPr>
        <c:crossAx val="72919680"/>
        <c:crosses val="autoZero"/>
        <c:crossBetween val="between"/>
        <c:majorUnit val="0.2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171224908624716"/>
          <c:y val="2.8534346999728493E-2"/>
          <c:w val="0.27437148451376231"/>
          <c:h val="0.12872557596966852"/>
        </c:manualLayout>
      </c:layout>
    </c:legend>
    <c:plotVisOnly val="1"/>
    <c:dispBlanksAs val="gap"/>
  </c:chart>
  <c:spPr>
    <a:noFill/>
    <a:ln w="9525">
      <a:noFill/>
    </a:ln>
  </c:spPr>
  <c:txPr>
    <a:bodyPr/>
    <a:lstStyle/>
    <a:p>
      <a:pPr>
        <a:defRPr sz="1800" b="0" i="0" u="none" strike="noStrike" baseline="0">
          <a:solidFill>
            <a:srgbClr val="000000"/>
          </a:solidFill>
          <a:latin typeface="Times New Roman" pitchFamily="18" charset="0"/>
          <a:ea typeface="Arial Cyr"/>
          <a:cs typeface="Times New Roman" pitchFamily="18" charset="0"/>
        </a:defRPr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EF8DC-7889-4FEF-AC8B-0258E809B027}" type="datetimeFigureOut">
              <a:rPr lang="en-US" smtClean="0"/>
              <a:pPr/>
              <a:t>9/22/2017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F7C260-8046-4B66-97D7-B05A68748E7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C260-8046-4B66-97D7-B05A68748E7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C260-8046-4B66-97D7-B05A68748E7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C260-8046-4B66-97D7-B05A68748E7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C260-8046-4B66-97D7-B05A68748E7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C260-8046-4B66-97D7-B05A68748E7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C260-8046-4B66-97D7-B05A68748E71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F7C260-8046-4B66-97D7-B05A68748E71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9DB2F-7F9D-4C20-A70B-4E25769ED2AD}" type="datetimeFigureOut">
              <a:rPr lang="ru-RU" smtClean="0"/>
              <a:pPr/>
              <a:t>22.09.2017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44261-60F6-4B48-B176-0250C824E6A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9DB2F-7F9D-4C20-A70B-4E25769ED2AD}" type="datetimeFigureOut">
              <a:rPr lang="ru-RU" smtClean="0"/>
              <a:pPr/>
              <a:t>22.09.2017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44261-60F6-4B48-B176-0250C824E6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9DB2F-7F9D-4C20-A70B-4E25769ED2AD}" type="datetimeFigureOut">
              <a:rPr lang="ru-RU" smtClean="0"/>
              <a:pPr/>
              <a:t>22.09.2017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44261-60F6-4B48-B176-0250C824E6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9DB2F-7F9D-4C20-A70B-4E25769ED2AD}" type="datetimeFigureOut">
              <a:rPr lang="ru-RU" smtClean="0"/>
              <a:pPr/>
              <a:t>22.09.2017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44261-60F6-4B48-B176-0250C824E6A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9DB2F-7F9D-4C20-A70B-4E25769ED2AD}" type="datetimeFigureOut">
              <a:rPr lang="ru-RU" smtClean="0"/>
              <a:pPr/>
              <a:t>22.09.2017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44261-60F6-4B48-B176-0250C824E6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9DB2F-7F9D-4C20-A70B-4E25769ED2AD}" type="datetimeFigureOut">
              <a:rPr lang="ru-RU" smtClean="0"/>
              <a:pPr/>
              <a:t>22.09.2017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44261-60F6-4B48-B176-0250C824E6A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9DB2F-7F9D-4C20-A70B-4E25769ED2AD}" type="datetimeFigureOut">
              <a:rPr lang="ru-RU" smtClean="0"/>
              <a:pPr/>
              <a:t>22.09.2017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44261-60F6-4B48-B176-0250C824E6A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9DB2F-7F9D-4C20-A70B-4E25769ED2AD}" type="datetimeFigureOut">
              <a:rPr lang="ru-RU" smtClean="0"/>
              <a:pPr/>
              <a:t>22.09.2017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44261-60F6-4B48-B176-0250C824E6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9DB2F-7F9D-4C20-A70B-4E25769ED2AD}" type="datetimeFigureOut">
              <a:rPr lang="ru-RU" smtClean="0"/>
              <a:pPr/>
              <a:t>22.09.2017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44261-60F6-4B48-B176-0250C824E6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9DB2F-7F9D-4C20-A70B-4E25769ED2AD}" type="datetimeFigureOut">
              <a:rPr lang="ru-RU" smtClean="0"/>
              <a:pPr/>
              <a:t>22.09.2017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44261-60F6-4B48-B176-0250C824E6A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9DB2F-7F9D-4C20-A70B-4E25769ED2AD}" type="datetimeFigureOut">
              <a:rPr lang="ru-RU" smtClean="0"/>
              <a:pPr/>
              <a:t>22.09.2017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44261-60F6-4B48-B176-0250C824E6A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0D9DB2F-7F9D-4C20-A70B-4E25769ED2AD}" type="datetimeFigureOut">
              <a:rPr lang="ru-RU" smtClean="0"/>
              <a:pPr/>
              <a:t>22.09.2017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E244261-60F6-4B48-B176-0250C824E6A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image" Target="../media/image3.jpeg"/><Relationship Id="rId4" Type="http://schemas.openxmlformats.org/officeDocument/2006/relationships/image" Target="../media/image1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1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51720" y="3717032"/>
            <a:ext cx="5040560" cy="2079112"/>
          </a:xfrm>
        </p:spPr>
        <p:txBody>
          <a:bodyPr>
            <a:normAutofit fontScale="92500" lnSpcReduction="20000"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uk-UA" sz="3500" b="1" dirty="0" err="1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Цвігун</a:t>
            </a:r>
            <a:r>
              <a:rPr lang="uk-UA" sz="3500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Інна Анатоліївна</a:t>
            </a:r>
          </a:p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uk-UA" sz="3500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uk-UA" sz="2600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50000"/>
                  </a:schemeClr>
                </a:solidFill>
              </a:rPr>
              <a:t>доктор економічних наук</a:t>
            </a:r>
          </a:p>
          <a:p>
            <a:pPr algn="ctr">
              <a:spcAft>
                <a:spcPts val="0"/>
              </a:spcAft>
            </a:pPr>
            <a:r>
              <a:rPr lang="uk-UA" sz="2600" b="1" dirty="0" smtClean="0">
                <a:ln w="18000">
                  <a:solidFill>
                    <a:schemeClr val="accent3">
                      <a:lumMod val="50000"/>
                    </a:schemeClr>
                  </a:solidFill>
                  <a:prstDash val="solid"/>
                  <a:miter lim="800000"/>
                </a:ln>
                <a:solidFill>
                  <a:schemeClr val="accent3">
                    <a:lumMod val="50000"/>
                  </a:schemeClr>
                </a:solidFill>
              </a:rPr>
              <a:t>Подільський державний аграрно-технічний університет</a:t>
            </a:r>
          </a:p>
          <a:p>
            <a:pPr algn="ctr"/>
            <a:endParaRPr lang="uk-UA" sz="2800" b="1" dirty="0" smtClean="0">
              <a:ln w="18000">
                <a:solidFill>
                  <a:schemeClr val="accent3">
                    <a:lumMod val="50000"/>
                  </a:schemeClr>
                </a:solidFill>
                <a:prstDash val="solid"/>
                <a:miter lim="800000"/>
              </a:ln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75656" y="2276872"/>
            <a:ext cx="6144808" cy="1214446"/>
          </a:xfrm>
        </p:spPr>
        <p:txBody>
          <a:bodyPr/>
          <a:lstStyle/>
          <a:p>
            <a:pPr marL="182880" indent="0" algn="ctr">
              <a:buNone/>
            </a:pPr>
            <a:r>
              <a:rPr lang="uk-UA" sz="3000" b="0" dirty="0" smtClean="0">
                <a:ln w="18415" cmpd="sng">
                  <a:solidFill>
                    <a:schemeClr val="accent5">
                      <a:lumMod val="50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/>
              </a:rPr>
              <a:t>Демографічна безпека України: аналіз та стратегії розвитку</a:t>
            </a:r>
            <a:endParaRPr lang="ru-RU" sz="3000" b="0" dirty="0">
              <a:ln w="18415" cmpd="sng">
                <a:solidFill>
                  <a:schemeClr val="accent5">
                    <a:lumMod val="50000"/>
                  </a:schemeClr>
                </a:solidFill>
                <a:prstDash val="solid"/>
              </a:ln>
              <a:solidFill>
                <a:schemeClr val="accent5">
                  <a:lumMod val="75000"/>
                </a:schemeClr>
              </a:solidFill>
              <a:effectLst/>
            </a:endParaRPr>
          </a:p>
        </p:txBody>
      </p:sp>
      <p:pic>
        <p:nvPicPr>
          <p:cNvPr id="1026" name="Picture 2" descr="C:\Users\ТОЛЯ\Desktop\5555555555\1315154342_qh0ut3expdwzhx5.jpe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-113" b="77560"/>
          <a:stretch/>
        </p:blipFill>
        <p:spPr bwMode="auto">
          <a:xfrm>
            <a:off x="2357422" y="0"/>
            <a:ext cx="4600814" cy="2208383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Группа 4"/>
          <p:cNvGrpSpPr/>
          <p:nvPr/>
        </p:nvGrpSpPr>
        <p:grpSpPr>
          <a:xfrm>
            <a:off x="-16231" y="0"/>
            <a:ext cx="1491887" cy="6884041"/>
            <a:chOff x="-16231" y="0"/>
            <a:chExt cx="1672415" cy="6884041"/>
          </a:xfrm>
        </p:grpSpPr>
        <p:pic>
          <p:nvPicPr>
            <p:cNvPr id="13" name="Picture 2" descr="C:\Users\ТОЛЯ\Desktop\5555555555\1312435082_stock-vector-ethnic-ukraine-patterns-7.jp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52812" r="50000"/>
            <a:stretch/>
          </p:blipFill>
          <p:spPr bwMode="auto">
            <a:xfrm>
              <a:off x="-16231" y="0"/>
              <a:ext cx="1656184" cy="35010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2" descr="C:\Users\ТОЛЯ\Desktop\5555555555\1312435082_stock-vector-ethnic-ukraine-patterns-7.jp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52812" r="50000"/>
            <a:stretch/>
          </p:blipFill>
          <p:spPr bwMode="auto">
            <a:xfrm>
              <a:off x="0" y="3383033"/>
              <a:ext cx="1656184" cy="35010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6" name="Группа 15"/>
          <p:cNvGrpSpPr/>
          <p:nvPr/>
        </p:nvGrpSpPr>
        <p:grpSpPr>
          <a:xfrm>
            <a:off x="7596336" y="-3586"/>
            <a:ext cx="1547664" cy="6884041"/>
            <a:chOff x="-16231" y="0"/>
            <a:chExt cx="1672415" cy="6884041"/>
          </a:xfrm>
        </p:grpSpPr>
        <p:pic>
          <p:nvPicPr>
            <p:cNvPr id="17" name="Picture 2" descr="C:\Users\ТОЛЯ\Desktop\5555555555\1312435082_stock-vector-ethnic-ukraine-patterns-7.jp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52812" r="50000"/>
            <a:stretch/>
          </p:blipFill>
          <p:spPr bwMode="auto">
            <a:xfrm>
              <a:off x="-16231" y="0"/>
              <a:ext cx="1656184" cy="35010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" name="Picture 2" descr="C:\Users\ТОЛЯ\Desktop\5555555555\1312435082_stock-vector-ethnic-ukraine-patterns-7.jp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52812" r="50000"/>
            <a:stretch/>
          </p:blipFill>
          <p:spPr bwMode="auto">
            <a:xfrm>
              <a:off x="0" y="3383033"/>
              <a:ext cx="1656184" cy="35010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031" name="Picture 7" descr="C:\Users\ТОЛЯ\Desktop\5555555555\m_4_20124026ad572d58.jpg"/>
          <p:cNvPicPr>
            <a:picLocks noChangeAspect="1" noChangeArrowheads="1"/>
          </p:cNvPicPr>
          <p:nvPr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5241" b="13623"/>
          <a:stretch/>
        </p:blipFill>
        <p:spPr bwMode="auto">
          <a:xfrm>
            <a:off x="3786182" y="5736660"/>
            <a:ext cx="2114545" cy="1121340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52043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67544" y="1268760"/>
          <a:ext cx="8424939" cy="4005436"/>
        </p:xfrm>
        <a:graphic>
          <a:graphicData uri="http://schemas.openxmlformats.org/drawingml/2006/table">
            <a:tbl>
              <a:tblPr/>
              <a:tblGrid>
                <a:gridCol w="3751515"/>
                <a:gridCol w="584178"/>
                <a:gridCol w="584178"/>
                <a:gridCol w="584178"/>
                <a:gridCol w="584178"/>
                <a:gridCol w="584178"/>
                <a:gridCol w="584178"/>
                <a:gridCol w="584178"/>
                <a:gridCol w="584178"/>
              </a:tblGrid>
              <a:tr h="1224136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Роки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2002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2005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2009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2013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2015</a:t>
                      </a:r>
                    </a:p>
                  </a:txBody>
                  <a:tcPr marL="6607" marR="6607" marT="6607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2016</a:t>
                      </a:r>
                    </a:p>
                  </a:txBody>
                  <a:tcPr marL="6607" marR="6607" marT="6607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Порогові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значення</a:t>
                      </a:r>
                      <a:endParaRPr lang="ru-RU" sz="20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07" marR="6607" marT="6607" marB="0" vert="vert27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Цільві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орієнтири</a:t>
                      </a:r>
                      <a:endParaRPr lang="ru-RU" sz="20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07" marR="6607" marT="6607" marB="0" vert="vert27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744">
                <a:tc gridSpan="5">
                  <a:txBody>
                    <a:bodyPr/>
                    <a:lstStyle/>
                    <a:p>
                      <a:pPr algn="r" fontAlgn="t"/>
                      <a:r>
                        <a:rPr lang="ru-RU" sz="2000" b="1" i="0" u="none" strike="noStrike" dirty="0" err="1">
                          <a:latin typeface="Times New Roman"/>
                        </a:rPr>
                        <a:t>Показники</a:t>
                      </a:r>
                      <a:r>
                        <a:rPr lang="ru-RU" sz="2000" b="1" i="0" u="none" strike="noStrike" dirty="0">
                          <a:latin typeface="Times New Roman"/>
                        </a:rPr>
                        <a:t> </a:t>
                      </a:r>
                      <a:r>
                        <a:rPr lang="ru-RU" sz="2000" b="1" i="0" u="none" strike="noStrike" dirty="0" err="1">
                          <a:latin typeface="Times New Roman"/>
                        </a:rPr>
                        <a:t>механічного</a:t>
                      </a:r>
                      <a:r>
                        <a:rPr lang="ru-RU" sz="2000" b="1" i="0" u="none" strike="noStrike" dirty="0">
                          <a:latin typeface="Times New Roman"/>
                        </a:rPr>
                        <a:t> </a:t>
                      </a:r>
                      <a:r>
                        <a:rPr lang="ru-RU" sz="2000" b="1" i="0" u="none" strike="noStrike" dirty="0" err="1">
                          <a:latin typeface="Times New Roman"/>
                        </a:rPr>
                        <a:t>руху</a:t>
                      </a:r>
                      <a:r>
                        <a:rPr lang="ru-RU" sz="2000" b="1" i="0" u="none" strike="noStrike" dirty="0">
                          <a:latin typeface="Times New Roman"/>
                        </a:rPr>
                        <a:t> </a:t>
                      </a:r>
                      <a:r>
                        <a:rPr lang="ru-RU" sz="2000" b="1" i="0" u="none" strike="noStrike" dirty="0" err="1">
                          <a:latin typeface="Times New Roman"/>
                        </a:rPr>
                        <a:t>населення</a:t>
                      </a:r>
                      <a:endParaRPr lang="ru-RU" sz="20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b="0" i="0" u="none" strike="noStrike">
                          <a:latin typeface="Arial Cyr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719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Коефіцієнт</a:t>
                      </a:r>
                      <a:r>
                        <a:rPr lang="ru-RU" sz="2000" b="0" i="0" u="none" strike="noStrike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результативності</a:t>
                      </a:r>
                      <a:r>
                        <a:rPr lang="ru-RU" sz="2000" b="0" i="0" u="none" strike="noStrike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міграційного</a:t>
                      </a:r>
                      <a:r>
                        <a:rPr lang="ru-RU" sz="2000" b="0" i="0" u="none" strike="noStrike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обміну</a:t>
                      </a:r>
                      <a:r>
                        <a:rPr lang="ru-RU" sz="2000" b="0" i="0" u="none" strike="noStrike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міського</a:t>
                      </a:r>
                      <a:r>
                        <a:rPr lang="ru-RU" sz="2000" b="0" i="0" u="none" strike="noStrike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населення</a:t>
                      </a:r>
                      <a:r>
                        <a:rPr lang="ru-RU" sz="2000" b="0" i="0" u="none" strike="noStrike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‰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0" i="0" u="none" strike="noStrike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0,98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0" i="0" u="none" strike="noStrike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1,11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0" i="0" u="none" strike="noStrike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1,07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0" i="0" u="none" strike="noStrike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1,09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0" i="0" u="none" strike="noStrike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1,09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0" i="0" u="none" strike="noStrike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1,01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kern="12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1,1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719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Коефіцієнт</a:t>
                      </a:r>
                      <a:r>
                        <a:rPr lang="ru-RU" sz="2000" b="0" i="0" u="none" strike="noStrike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результативності</a:t>
                      </a:r>
                      <a:r>
                        <a:rPr lang="ru-RU" sz="2000" b="0" i="0" u="none" strike="noStrike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міграційного</a:t>
                      </a:r>
                      <a:r>
                        <a:rPr lang="ru-RU" sz="2000" b="0" i="0" u="none" strike="noStrike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обміну</a:t>
                      </a:r>
                      <a:r>
                        <a:rPr lang="ru-RU" sz="2000" b="0" i="0" u="none" strike="noStrike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сільського</a:t>
                      </a:r>
                      <a:r>
                        <a:rPr lang="ru-RU" sz="2000" b="0" i="0" u="none" strike="noStrike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населення</a:t>
                      </a:r>
                      <a:r>
                        <a:rPr lang="ru-RU" sz="2000" b="0" i="0" u="none" strike="noStrike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‰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0" i="0" u="none" strike="noStrike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0,90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0" i="0" u="none" strike="noStrike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0,80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0" i="0" u="none" strike="noStrike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0,92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0" i="0" u="none" strike="noStrike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0,96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0" i="0" u="none" strike="noStrike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0,98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0" i="0" u="none" strike="noStrike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0,99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kern="12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1,1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719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Коефіцієнт</a:t>
                      </a:r>
                      <a:r>
                        <a:rPr lang="ru-RU" sz="2000" b="0" i="0" u="none" strike="noStrike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міграційного</a:t>
                      </a:r>
                      <a:r>
                        <a:rPr lang="ru-RU" sz="2000" b="0" i="0" u="none" strike="noStrike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обороту, ‰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32,1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32,4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27,7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27,4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24,6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22,0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kern="120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38,0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28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683568" y="476672"/>
            <a:ext cx="8136904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b">
              <a:lnSpc>
                <a:spcPct val="80000"/>
              </a:lnSpc>
            </a:pPr>
            <a:r>
              <a:rPr lang="ru-RU" dirty="0" err="1" smtClean="0">
                <a:latin typeface="Times New Roman"/>
              </a:rPr>
              <a:t>Таблиця</a:t>
            </a:r>
            <a:r>
              <a:rPr lang="ru-RU" dirty="0" smtClean="0">
                <a:latin typeface="Times New Roman"/>
              </a:rPr>
              <a:t> 1.2</a:t>
            </a:r>
          </a:p>
          <a:p>
            <a:pPr algn="ctr" fontAlgn="b">
              <a:lnSpc>
                <a:spcPct val="80000"/>
              </a:lnSpc>
            </a:pPr>
            <a:r>
              <a:rPr lang="ru-RU" dirty="0" err="1" smtClean="0">
                <a:latin typeface="Times New Roman"/>
              </a:rPr>
              <a:t>Показники</a:t>
            </a:r>
            <a:r>
              <a:rPr lang="ru-RU" dirty="0" smtClean="0">
                <a:latin typeface="Times New Roman"/>
              </a:rPr>
              <a:t> </a:t>
            </a:r>
            <a:r>
              <a:rPr lang="ru-RU" dirty="0" err="1" smtClean="0">
                <a:latin typeface="Times New Roman"/>
              </a:rPr>
              <a:t>демографічної</a:t>
            </a:r>
            <a:r>
              <a:rPr lang="ru-RU" dirty="0" smtClean="0">
                <a:latin typeface="Times New Roman"/>
              </a:rPr>
              <a:t> </a:t>
            </a:r>
            <a:r>
              <a:rPr lang="ru-RU" dirty="0" err="1" smtClean="0">
                <a:latin typeface="Times New Roman"/>
              </a:rPr>
              <a:t>безпеки</a:t>
            </a:r>
            <a:r>
              <a:rPr lang="ru-RU" dirty="0" smtClean="0">
                <a:latin typeface="Times New Roman"/>
              </a:rPr>
              <a:t> </a:t>
            </a:r>
            <a:r>
              <a:rPr lang="ru-RU" dirty="0" err="1" smtClean="0">
                <a:latin typeface="Times New Roman"/>
              </a:rPr>
              <a:t>України</a:t>
            </a:r>
            <a:r>
              <a:rPr lang="ru-RU" dirty="0" smtClean="0">
                <a:latin typeface="Times New Roman"/>
              </a:rPr>
              <a:t> у  2002-2016 </a:t>
            </a:r>
            <a:r>
              <a:rPr lang="ru-RU" dirty="0" err="1" smtClean="0">
                <a:latin typeface="Times New Roman"/>
              </a:rPr>
              <a:t>рр</a:t>
            </a:r>
            <a:r>
              <a:rPr lang="ru-RU" dirty="0" smtClean="0">
                <a:latin typeface="Times New Roman"/>
              </a:rPr>
              <a:t>. та </a:t>
            </a:r>
            <a:r>
              <a:rPr lang="ru-RU" dirty="0" err="1" smtClean="0">
                <a:latin typeface="Times New Roman"/>
              </a:rPr>
              <a:t>їх</a:t>
            </a:r>
            <a:r>
              <a:rPr lang="ru-RU" dirty="0" smtClean="0">
                <a:latin typeface="Times New Roman"/>
              </a:rPr>
              <a:t> </a:t>
            </a:r>
            <a:r>
              <a:rPr lang="ru-RU" dirty="0" err="1" smtClean="0">
                <a:latin typeface="Times New Roman"/>
              </a:rPr>
              <a:t>цільові</a:t>
            </a:r>
            <a:r>
              <a:rPr lang="ru-RU" dirty="0" smtClean="0">
                <a:latin typeface="Times New Roman"/>
              </a:rPr>
              <a:t> </a:t>
            </a:r>
            <a:r>
              <a:rPr lang="ru-RU" dirty="0" err="1" smtClean="0">
                <a:latin typeface="Times New Roman"/>
              </a:rPr>
              <a:t>орієнтири</a:t>
            </a:r>
            <a:r>
              <a:rPr lang="ru-RU" dirty="0" smtClean="0">
                <a:latin typeface="Times New Roman"/>
              </a:rPr>
              <a:t> </a:t>
            </a:r>
            <a:r>
              <a:rPr lang="ru-RU" dirty="0" err="1" smtClean="0">
                <a:latin typeface="Times New Roman"/>
              </a:rPr>
              <a:t>та</a:t>
            </a:r>
            <a:r>
              <a:rPr lang="ru-RU" dirty="0" smtClean="0">
                <a:latin typeface="Times New Roman"/>
              </a:rPr>
              <a:t> </a:t>
            </a:r>
            <a:r>
              <a:rPr lang="ru-RU" dirty="0" err="1" smtClean="0">
                <a:latin typeface="Times New Roman"/>
              </a:rPr>
              <a:t>порогові</a:t>
            </a:r>
            <a:r>
              <a:rPr lang="ru-RU" dirty="0" smtClean="0">
                <a:latin typeface="Times New Roman"/>
              </a:rPr>
              <a:t> </a:t>
            </a:r>
            <a:r>
              <a:rPr lang="ru-RU" dirty="0" err="1" smtClean="0">
                <a:latin typeface="Times New Roman"/>
              </a:rPr>
              <a:t>значення</a:t>
            </a:r>
            <a:endParaRPr lang="ru-RU" dirty="0">
              <a:latin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67544" y="1268760"/>
          <a:ext cx="8424939" cy="5243686"/>
        </p:xfrm>
        <a:graphic>
          <a:graphicData uri="http://schemas.openxmlformats.org/drawingml/2006/table">
            <a:tbl>
              <a:tblPr/>
              <a:tblGrid>
                <a:gridCol w="3751515"/>
                <a:gridCol w="584178"/>
                <a:gridCol w="584178"/>
                <a:gridCol w="584178"/>
                <a:gridCol w="584178"/>
                <a:gridCol w="584178"/>
                <a:gridCol w="584178"/>
                <a:gridCol w="584178"/>
                <a:gridCol w="584178"/>
              </a:tblGrid>
              <a:tr h="1224136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Роки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2002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2005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2009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2013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2015</a:t>
                      </a:r>
                    </a:p>
                  </a:txBody>
                  <a:tcPr marL="6607" marR="6607" marT="6607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2016</a:t>
                      </a:r>
                    </a:p>
                  </a:txBody>
                  <a:tcPr marL="6607" marR="6607" marT="6607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Порогові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значення</a:t>
                      </a:r>
                      <a:endParaRPr lang="ru-RU" sz="20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07" marR="6607" marT="6607" marB="0" vert="vert27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Цільві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орієнтири</a:t>
                      </a:r>
                      <a:endParaRPr lang="ru-RU" sz="20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07" marR="6607" marT="6607" marB="0" vert="vert27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744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Показники</a:t>
                      </a:r>
                      <a:r>
                        <a:rPr lang="ru-RU" sz="20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здоров’я</a:t>
                      </a:r>
                      <a:r>
                        <a:rPr lang="ru-RU" sz="20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u="none" strike="noStrike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населення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latin typeface="Arial Cyr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latin typeface="Arial Cyr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latin typeface="Arial Cyr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latin typeface="Arial Cyr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719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Очікувана тривалість життя при народженні років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68,3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67,9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69,3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71,4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71,4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71,7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lang="en-US" sz="2000" b="0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000" b="0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82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719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Різниця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в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очікуваній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тривалості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життя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чоловіків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і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жінок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років</a:t>
                      </a:r>
                      <a:endParaRPr lang="ru-RU" sz="20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11,4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11,7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11,1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9,88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9,88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9,73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719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Кількість дітей- інвалідів у віці 0-17 років (на 100 тис. дітей), дітей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139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181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203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210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211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212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120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719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Кількість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хворих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з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вперше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встановленим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діагнозом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злоякісні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новоутворення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( на 100 тис. </a:t>
                      </a:r>
                      <a:r>
                        <a:rPr lang="ru-RU" sz="20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),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осіб</a:t>
                      </a:r>
                      <a:endParaRPr lang="ru-RU" sz="20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324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336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332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361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314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316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300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250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23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Кількість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населення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вперше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визнане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інвалідами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у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віці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старше 18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років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(на 100 тис. </a:t>
                      </a:r>
                      <a:r>
                        <a:rPr lang="ru-RU" sz="20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),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осіб</a:t>
                      </a:r>
                      <a:endParaRPr lang="ru-RU" sz="20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47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46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47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51520" y="404664"/>
            <a:ext cx="87129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b">
              <a:lnSpc>
                <a:spcPct val="80000"/>
              </a:lnSpc>
            </a:pPr>
            <a:r>
              <a:rPr lang="ru-RU" sz="2000" dirty="0" err="1" smtClean="0">
                <a:latin typeface="Times New Roman"/>
              </a:rPr>
              <a:t>Таблиця</a:t>
            </a:r>
            <a:r>
              <a:rPr lang="ru-RU" sz="2000" dirty="0" smtClean="0">
                <a:latin typeface="Times New Roman"/>
              </a:rPr>
              <a:t> 1.3</a:t>
            </a:r>
          </a:p>
          <a:p>
            <a:pPr algn="ctr" fontAlgn="b">
              <a:lnSpc>
                <a:spcPct val="80000"/>
              </a:lnSpc>
            </a:pPr>
            <a:r>
              <a:rPr lang="ru-RU" sz="2000" dirty="0" err="1" smtClean="0">
                <a:latin typeface="Times New Roman"/>
              </a:rPr>
              <a:t>Показники</a:t>
            </a:r>
            <a:r>
              <a:rPr lang="ru-RU" sz="2000" dirty="0" smtClean="0">
                <a:latin typeface="Times New Roman"/>
              </a:rPr>
              <a:t> </a:t>
            </a:r>
            <a:r>
              <a:rPr lang="ru-RU" sz="2000" dirty="0" err="1" smtClean="0">
                <a:latin typeface="Times New Roman"/>
              </a:rPr>
              <a:t>демографічної</a:t>
            </a:r>
            <a:r>
              <a:rPr lang="ru-RU" sz="2000" dirty="0" smtClean="0">
                <a:latin typeface="Times New Roman"/>
              </a:rPr>
              <a:t> </a:t>
            </a:r>
            <a:r>
              <a:rPr lang="ru-RU" sz="2000" dirty="0" err="1" smtClean="0">
                <a:latin typeface="Times New Roman"/>
              </a:rPr>
              <a:t>безпеки</a:t>
            </a:r>
            <a:r>
              <a:rPr lang="ru-RU" sz="2000" dirty="0" smtClean="0">
                <a:latin typeface="Times New Roman"/>
              </a:rPr>
              <a:t> </a:t>
            </a:r>
            <a:r>
              <a:rPr lang="ru-RU" sz="2000" dirty="0" err="1" smtClean="0">
                <a:latin typeface="Times New Roman"/>
              </a:rPr>
              <a:t>України</a:t>
            </a:r>
            <a:r>
              <a:rPr lang="ru-RU" sz="2000" dirty="0" smtClean="0">
                <a:latin typeface="Times New Roman"/>
              </a:rPr>
              <a:t> у  2002-2016 </a:t>
            </a:r>
            <a:r>
              <a:rPr lang="ru-RU" sz="2000" dirty="0" err="1" smtClean="0">
                <a:latin typeface="Times New Roman"/>
              </a:rPr>
              <a:t>рр</a:t>
            </a:r>
            <a:r>
              <a:rPr lang="ru-RU" sz="2000" dirty="0" smtClean="0">
                <a:latin typeface="Times New Roman"/>
              </a:rPr>
              <a:t>. та </a:t>
            </a:r>
            <a:r>
              <a:rPr lang="ru-RU" sz="2000" dirty="0" err="1" smtClean="0">
                <a:latin typeface="Times New Roman"/>
              </a:rPr>
              <a:t>їх</a:t>
            </a:r>
            <a:r>
              <a:rPr lang="ru-RU" sz="2000" dirty="0" smtClean="0">
                <a:latin typeface="Times New Roman"/>
              </a:rPr>
              <a:t> </a:t>
            </a:r>
            <a:r>
              <a:rPr lang="ru-RU" sz="2000" dirty="0" err="1" smtClean="0">
                <a:latin typeface="Times New Roman"/>
              </a:rPr>
              <a:t>цільові</a:t>
            </a:r>
            <a:r>
              <a:rPr lang="ru-RU" sz="2000" dirty="0" smtClean="0">
                <a:latin typeface="Times New Roman"/>
              </a:rPr>
              <a:t> </a:t>
            </a:r>
            <a:r>
              <a:rPr lang="ru-RU" sz="2000" dirty="0" err="1" smtClean="0">
                <a:latin typeface="Times New Roman"/>
              </a:rPr>
              <a:t>орієнтири</a:t>
            </a:r>
            <a:r>
              <a:rPr lang="ru-RU" sz="2000" dirty="0" smtClean="0">
                <a:latin typeface="Times New Roman"/>
              </a:rPr>
              <a:t> </a:t>
            </a:r>
            <a:r>
              <a:rPr lang="ru-RU" sz="2000" dirty="0" err="1" smtClean="0">
                <a:latin typeface="Times New Roman"/>
              </a:rPr>
              <a:t>та</a:t>
            </a:r>
            <a:r>
              <a:rPr lang="ru-RU" sz="2000" dirty="0" smtClean="0">
                <a:latin typeface="Times New Roman"/>
              </a:rPr>
              <a:t> </a:t>
            </a:r>
            <a:r>
              <a:rPr lang="ru-RU" sz="2000" dirty="0" err="1" smtClean="0">
                <a:latin typeface="Times New Roman"/>
              </a:rPr>
              <a:t>порогові</a:t>
            </a:r>
            <a:r>
              <a:rPr lang="ru-RU" sz="2000" dirty="0" smtClean="0">
                <a:latin typeface="Times New Roman"/>
              </a:rPr>
              <a:t> </a:t>
            </a:r>
            <a:r>
              <a:rPr lang="ru-RU" sz="2000" dirty="0" err="1" smtClean="0">
                <a:latin typeface="Times New Roman"/>
              </a:rPr>
              <a:t>значення</a:t>
            </a:r>
            <a:endParaRPr lang="ru-RU" sz="2000" dirty="0">
              <a:latin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67544" y="1268760"/>
          <a:ext cx="8424939" cy="4136312"/>
        </p:xfrm>
        <a:graphic>
          <a:graphicData uri="http://schemas.openxmlformats.org/drawingml/2006/table">
            <a:tbl>
              <a:tblPr/>
              <a:tblGrid>
                <a:gridCol w="3751515"/>
                <a:gridCol w="584178"/>
                <a:gridCol w="584178"/>
                <a:gridCol w="584178"/>
                <a:gridCol w="584178"/>
                <a:gridCol w="584178"/>
                <a:gridCol w="584178"/>
                <a:gridCol w="584178"/>
                <a:gridCol w="584178"/>
              </a:tblGrid>
              <a:tr h="1224136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Роки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2002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2005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2009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2013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2015</a:t>
                      </a:r>
                    </a:p>
                  </a:txBody>
                  <a:tcPr marL="6607" marR="6607" marT="6607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2016</a:t>
                      </a:r>
                    </a:p>
                  </a:txBody>
                  <a:tcPr marL="6607" marR="6607" marT="6607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Порогові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значення</a:t>
                      </a:r>
                      <a:endParaRPr lang="ru-RU" sz="20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07" marR="6607" marT="6607" marB="0" vert="vert27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Цільві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орієнтири</a:t>
                      </a:r>
                      <a:endParaRPr lang="ru-RU" sz="20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07" marR="6607" marT="6607" marB="0" vert="vert27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744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err="1">
                          <a:latin typeface="Times New Roman"/>
                        </a:rPr>
                        <a:t>Показники</a:t>
                      </a:r>
                      <a:r>
                        <a:rPr lang="ru-RU" sz="2000" b="1" i="0" u="none" strike="noStrike" dirty="0">
                          <a:latin typeface="Times New Roman"/>
                        </a:rPr>
                        <a:t> </a:t>
                      </a:r>
                      <a:r>
                        <a:rPr lang="ru-RU" sz="2000" b="1" i="0" u="none" strike="noStrike" dirty="0" err="1">
                          <a:latin typeface="Times New Roman"/>
                        </a:rPr>
                        <a:t>соціально-небезпечних</a:t>
                      </a:r>
                      <a:r>
                        <a:rPr lang="ru-RU" sz="2000" b="1" i="0" u="none" strike="noStrike" dirty="0">
                          <a:latin typeface="Times New Roman"/>
                        </a:rPr>
                        <a:t> хвороб </a:t>
                      </a:r>
                      <a:r>
                        <a:rPr lang="ru-RU" sz="2000" b="1" i="0" u="none" strike="noStrike" dirty="0" err="1" smtClean="0">
                          <a:latin typeface="Times New Roman"/>
                        </a:rPr>
                        <a:t>населення</a:t>
                      </a:r>
                      <a:r>
                        <a:rPr lang="ru-RU" sz="2000" b="1" i="0" u="none" strike="noStrike" dirty="0" smtClean="0">
                          <a:latin typeface="Times New Roman"/>
                        </a:rPr>
                        <a:t>: </a:t>
                      </a:r>
                      <a:r>
                        <a:rPr lang="ru-RU" sz="2000" b="1" i="0" u="none" strike="noStrike" dirty="0" err="1" smtClean="0">
                          <a:latin typeface="Times New Roman"/>
                        </a:rPr>
                        <a:t>к</a:t>
                      </a:r>
                      <a:r>
                        <a:rPr lang="ru-RU" sz="2000" b="0" i="0" u="none" strike="noStrike" dirty="0" err="1" smtClean="0">
                          <a:latin typeface="Times New Roman"/>
                        </a:rPr>
                        <a:t>ількість</a:t>
                      </a:r>
                      <a:r>
                        <a:rPr lang="ru-RU" sz="2000" b="0" i="0" u="none" strike="noStrike" dirty="0" smtClean="0">
                          <a:latin typeface="Times New Roman"/>
                        </a:rPr>
                        <a:t> </a:t>
                      </a:r>
                      <a:r>
                        <a:rPr lang="ru-RU" sz="2000" b="0" i="0" u="none" strike="noStrike" dirty="0" err="1" smtClean="0">
                          <a:latin typeface="Times New Roman"/>
                        </a:rPr>
                        <a:t>хворих</a:t>
                      </a:r>
                      <a:r>
                        <a:rPr lang="ru-RU" sz="2000" b="0" i="0" u="none" strike="noStrike" dirty="0" smtClean="0">
                          <a:latin typeface="Times New Roman"/>
                        </a:rPr>
                        <a:t> </a:t>
                      </a:r>
                      <a:r>
                        <a:rPr lang="ru-RU" sz="2000" b="0" i="0" u="none" strike="noStrike" dirty="0" err="1" smtClean="0">
                          <a:latin typeface="Times New Roman"/>
                        </a:rPr>
                        <a:t>з</a:t>
                      </a:r>
                      <a:r>
                        <a:rPr lang="ru-RU" sz="2000" b="0" i="0" u="none" strike="noStrike" dirty="0" smtClean="0">
                          <a:latin typeface="Times New Roman"/>
                        </a:rPr>
                        <a:t> </a:t>
                      </a:r>
                      <a:r>
                        <a:rPr lang="ru-RU" sz="2000" b="0" i="0" u="none" strike="noStrike" dirty="0" err="1" smtClean="0">
                          <a:latin typeface="Times New Roman"/>
                        </a:rPr>
                        <a:t>вперше</a:t>
                      </a:r>
                      <a:r>
                        <a:rPr lang="ru-RU" sz="2000" b="0" i="0" u="none" strike="noStrike" dirty="0" smtClean="0">
                          <a:latin typeface="Times New Roman"/>
                        </a:rPr>
                        <a:t> </a:t>
                      </a:r>
                      <a:r>
                        <a:rPr lang="ru-RU" sz="2000" b="0" i="0" u="none" strike="noStrike" dirty="0" err="1" smtClean="0">
                          <a:latin typeface="Times New Roman"/>
                        </a:rPr>
                        <a:t>встановленим</a:t>
                      </a:r>
                      <a:r>
                        <a:rPr lang="ru-RU" sz="2000" b="0" i="0" u="none" strike="noStrike" dirty="0" smtClean="0">
                          <a:latin typeface="Times New Roman"/>
                        </a:rPr>
                        <a:t> </a:t>
                      </a:r>
                      <a:r>
                        <a:rPr lang="ru-RU" sz="2000" b="0" i="0" u="none" strike="noStrike" dirty="0" err="1" smtClean="0">
                          <a:latin typeface="Times New Roman"/>
                        </a:rPr>
                        <a:t>діагнозом</a:t>
                      </a:r>
                      <a:r>
                        <a:rPr lang="ru-RU" sz="2000" b="0" i="0" u="none" strike="noStrike" dirty="0" smtClean="0">
                          <a:latin typeface="Times New Roman"/>
                        </a:rPr>
                        <a:t> </a:t>
                      </a:r>
                      <a:endParaRPr lang="ru-RU" sz="2000" b="0" i="0" u="none" strike="noStrike" dirty="0">
                        <a:latin typeface="Arial Cyr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latin typeface="Arial Cyr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latin typeface="Arial Cyr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ru-RU" sz="11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latin typeface="Arial Cyr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719">
                <a:tc>
                  <a:txBody>
                    <a:bodyPr/>
                    <a:lstStyle/>
                    <a:p>
                      <a:pPr algn="l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 dirty="0" err="1" smtClean="0">
                          <a:latin typeface="Times New Roman"/>
                        </a:rPr>
                        <a:t>захворювання</a:t>
                      </a:r>
                      <a:r>
                        <a:rPr lang="ru-RU" sz="2000" b="0" i="0" u="none" strike="noStrike" dirty="0" smtClean="0">
                          <a:latin typeface="Times New Roman"/>
                        </a:rPr>
                        <a:t> </a:t>
                      </a:r>
                      <a:r>
                        <a:rPr lang="ru-RU" sz="2000" b="0" i="0" u="none" strike="noStrike" dirty="0">
                          <a:latin typeface="Times New Roman"/>
                        </a:rPr>
                        <a:t>на </a:t>
                      </a:r>
                      <a:r>
                        <a:rPr lang="ru-RU" sz="2000" b="0" i="0" u="none" strike="noStrike" dirty="0" err="1">
                          <a:latin typeface="Times New Roman"/>
                        </a:rPr>
                        <a:t>гонококову</a:t>
                      </a:r>
                      <a:r>
                        <a:rPr lang="ru-RU" sz="2000" b="0" i="0" u="none" strike="noStrike" dirty="0">
                          <a:latin typeface="Times New Roman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/>
                        </a:rPr>
                        <a:t>інфекцію</a:t>
                      </a:r>
                      <a:r>
                        <a:rPr lang="ru-RU" sz="2000" b="0" i="0" u="none" strike="noStrike" dirty="0">
                          <a:latin typeface="Times New Roman"/>
                        </a:rPr>
                        <a:t> (</a:t>
                      </a:r>
                      <a:r>
                        <a:rPr lang="ru-RU" sz="2000" b="0" i="0" u="none" strike="noStrike" dirty="0" err="1">
                          <a:latin typeface="Times New Roman"/>
                        </a:rPr>
                        <a:t>на</a:t>
                      </a:r>
                      <a:r>
                        <a:rPr lang="ru-RU" sz="2000" b="0" i="0" u="none" strike="noStrike" dirty="0">
                          <a:latin typeface="Times New Roman"/>
                        </a:rPr>
                        <a:t> 100 тис. </a:t>
                      </a:r>
                      <a:r>
                        <a:rPr lang="ru-RU" sz="2000" b="0" i="0" u="none" strike="noStrike" dirty="0" smtClean="0">
                          <a:latin typeface="Times New Roman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/>
                        </a:rPr>
                        <a:t>осіб</a:t>
                      </a:r>
                      <a:endParaRPr lang="ru-RU" sz="2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1900" b="0" i="0" u="none" strike="noStrike" dirty="0">
                          <a:latin typeface="Times New Roman"/>
                        </a:rPr>
                        <a:t>46,8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1900" b="0" i="0" u="none" strike="noStrike" dirty="0">
                          <a:latin typeface="Times New Roman"/>
                        </a:rPr>
                        <a:t>38,7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1900" b="0" i="0" u="none" strike="noStrike" dirty="0">
                          <a:latin typeface="Times New Roman"/>
                        </a:rPr>
                        <a:t>24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1900" b="0" i="0" u="none" strike="noStrike" dirty="0">
                          <a:latin typeface="Times New Roman"/>
                        </a:rPr>
                        <a:t>18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80000"/>
                        </a:lnSpc>
                      </a:pPr>
                      <a:r>
                        <a:rPr lang="ru-RU" sz="19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13,5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80000"/>
                        </a:lnSpc>
                      </a:pPr>
                      <a:r>
                        <a:rPr lang="ru-RU" sz="19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12,5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80000"/>
                        </a:lnSpc>
                      </a:pPr>
                      <a:r>
                        <a:rPr lang="ru-RU" sz="19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10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1900" b="0" i="0" u="none" strike="noStrike" dirty="0">
                          <a:solidFill>
                            <a:srgbClr val="00B05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719">
                <a:tc>
                  <a:txBody>
                    <a:bodyPr/>
                    <a:lstStyle/>
                    <a:p>
                      <a:pPr algn="l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 dirty="0" err="1" smtClean="0">
                          <a:latin typeface="Times New Roman"/>
                        </a:rPr>
                        <a:t>захворювання</a:t>
                      </a:r>
                      <a:r>
                        <a:rPr lang="ru-RU" sz="2000" b="0" i="0" u="none" strike="noStrike" dirty="0" smtClean="0">
                          <a:latin typeface="Times New Roman"/>
                        </a:rPr>
                        <a:t> </a:t>
                      </a:r>
                      <a:r>
                        <a:rPr lang="ru-RU" sz="2000" b="0" i="0" u="none" strike="noStrike" dirty="0">
                          <a:latin typeface="Times New Roman"/>
                        </a:rPr>
                        <a:t>на </a:t>
                      </a:r>
                      <a:r>
                        <a:rPr lang="ru-RU" sz="2000" b="0" i="0" u="none" strike="noStrike" dirty="0" err="1">
                          <a:latin typeface="Times New Roman"/>
                        </a:rPr>
                        <a:t>сифіліс</a:t>
                      </a:r>
                      <a:r>
                        <a:rPr lang="ru-RU" sz="2000" b="0" i="0" u="none" strike="noStrike" dirty="0">
                          <a:latin typeface="Times New Roman"/>
                        </a:rPr>
                        <a:t> (</a:t>
                      </a:r>
                      <a:r>
                        <a:rPr lang="ru-RU" sz="2000" b="0" i="0" u="none" strike="noStrike" dirty="0" err="1">
                          <a:latin typeface="Times New Roman"/>
                        </a:rPr>
                        <a:t>на</a:t>
                      </a:r>
                      <a:r>
                        <a:rPr lang="ru-RU" sz="2000" b="0" i="0" u="none" strike="noStrike" dirty="0">
                          <a:latin typeface="Times New Roman"/>
                        </a:rPr>
                        <a:t> 100 </a:t>
                      </a:r>
                      <a:r>
                        <a:rPr lang="ru-RU" sz="2000" b="0" i="0" u="none" strike="noStrike" dirty="0" smtClean="0">
                          <a:latin typeface="Times New Roman"/>
                        </a:rPr>
                        <a:t>тис. </a:t>
                      </a:r>
                      <a:r>
                        <a:rPr lang="ru-RU" sz="2000" b="0" i="0" u="none" strike="noStrike" dirty="0" err="1" smtClean="0">
                          <a:latin typeface="Times New Roman"/>
                        </a:rPr>
                        <a:t>осіб</a:t>
                      </a:r>
                      <a:endParaRPr lang="ru-RU" sz="2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1900" b="0" i="0" u="none" strike="noStrike">
                          <a:latin typeface="Times New Roman"/>
                        </a:rPr>
                        <a:t>64,11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1900" b="0" i="0" u="none" strike="noStrike" dirty="0">
                          <a:latin typeface="Times New Roman"/>
                        </a:rPr>
                        <a:t>42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1900" b="0" i="0" u="none" strike="noStrike" dirty="0">
                          <a:latin typeface="Times New Roman"/>
                        </a:rPr>
                        <a:t>20,1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1900" b="0" i="0" u="none" strike="noStrike">
                          <a:latin typeface="Times New Roman"/>
                        </a:rPr>
                        <a:t>10,1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80000"/>
                        </a:lnSpc>
                      </a:pPr>
                      <a:r>
                        <a:rPr lang="ru-RU" sz="19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7,6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80000"/>
                        </a:lnSpc>
                      </a:pPr>
                      <a:r>
                        <a:rPr lang="ru-RU" sz="19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7,6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80000"/>
                        </a:lnSpc>
                      </a:pPr>
                      <a:r>
                        <a:rPr lang="ru-RU" sz="19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7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1900" b="0" i="0" u="none" strike="noStrike" dirty="0">
                          <a:solidFill>
                            <a:srgbClr val="00B050"/>
                          </a:solidFill>
                          <a:latin typeface="Times New Roman"/>
                        </a:rPr>
                        <a:t>4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719">
                <a:tc>
                  <a:txBody>
                    <a:bodyPr/>
                    <a:lstStyle/>
                    <a:p>
                      <a:pPr algn="l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 dirty="0" err="1" smtClean="0">
                          <a:latin typeface="Times New Roman"/>
                        </a:rPr>
                        <a:t>активний</a:t>
                      </a:r>
                      <a:r>
                        <a:rPr lang="ru-RU" sz="2000" b="0" i="0" u="none" strike="noStrike" dirty="0" smtClean="0">
                          <a:latin typeface="Times New Roman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/>
                        </a:rPr>
                        <a:t>туберкульоз</a:t>
                      </a:r>
                      <a:r>
                        <a:rPr lang="ru-RU" sz="2000" b="0" i="0" u="none" strike="noStrike" dirty="0">
                          <a:latin typeface="Times New Roman"/>
                        </a:rPr>
                        <a:t> (на 100тис. </a:t>
                      </a:r>
                      <a:r>
                        <a:rPr lang="ru-RU" sz="2000" b="0" i="0" u="none" strike="noStrike" dirty="0" smtClean="0">
                          <a:latin typeface="Times New Roman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/>
                        </a:rPr>
                        <a:t>осіб</a:t>
                      </a:r>
                      <a:endParaRPr lang="ru-RU" sz="2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1900" b="0" i="0" u="none" strike="noStrike">
                          <a:latin typeface="Times New Roman"/>
                        </a:rPr>
                        <a:t>75,6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1900" b="0" i="0" u="none" strike="noStrike">
                          <a:latin typeface="Times New Roman"/>
                        </a:rPr>
                        <a:t>84,8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1900" b="0" i="0" u="none" strike="noStrike">
                          <a:latin typeface="Times New Roman"/>
                        </a:rPr>
                        <a:t>72,9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1900" b="0" i="0" u="none" strike="noStrike">
                          <a:latin typeface="Times New Roman"/>
                        </a:rPr>
                        <a:t>68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80000"/>
                        </a:lnSpc>
                      </a:pPr>
                      <a:r>
                        <a:rPr lang="ru-RU" sz="19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56,0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80000"/>
                        </a:lnSpc>
                      </a:pPr>
                      <a:r>
                        <a:rPr lang="ru-RU" sz="19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54,8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80000"/>
                        </a:lnSpc>
                      </a:pPr>
                      <a:r>
                        <a:rPr lang="en-US" sz="1900" b="0" i="0" u="none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6</a:t>
                      </a:r>
                      <a:r>
                        <a:rPr lang="ru-RU" sz="1900" b="0" i="0" u="none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0</a:t>
                      </a:r>
                      <a:endParaRPr lang="ru-RU" sz="1900" b="0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en-US" sz="1900" b="0" i="0" u="none" strike="noStrike" dirty="0" smtClean="0">
                          <a:solidFill>
                            <a:srgbClr val="00B050"/>
                          </a:solidFill>
                          <a:latin typeface="Times New Roman"/>
                        </a:rPr>
                        <a:t>3</a:t>
                      </a:r>
                      <a:r>
                        <a:rPr lang="ru-RU" sz="1900" b="0" i="0" u="none" strike="noStrike" dirty="0" smtClean="0">
                          <a:solidFill>
                            <a:srgbClr val="00B050"/>
                          </a:solidFill>
                          <a:latin typeface="Times New Roman"/>
                        </a:rPr>
                        <a:t>0</a:t>
                      </a:r>
                      <a:endParaRPr lang="ru-RU" sz="1900" b="0" i="0" u="none" strike="noStrike" dirty="0">
                        <a:solidFill>
                          <a:srgbClr val="00B05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719">
                <a:tc>
                  <a:txBody>
                    <a:bodyPr/>
                    <a:lstStyle/>
                    <a:p>
                      <a:pPr algn="l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 dirty="0" err="1" smtClean="0">
                          <a:latin typeface="Times New Roman"/>
                        </a:rPr>
                        <a:t>розлади</a:t>
                      </a:r>
                      <a:r>
                        <a:rPr lang="ru-RU" sz="2000" b="0" i="0" u="none" strike="noStrike" dirty="0" smtClean="0">
                          <a:latin typeface="Times New Roman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/>
                        </a:rPr>
                        <a:t>психіки</a:t>
                      </a:r>
                      <a:r>
                        <a:rPr lang="ru-RU" sz="2000" b="0" i="0" u="none" strike="noStrike" dirty="0">
                          <a:latin typeface="Times New Roman"/>
                        </a:rPr>
                        <a:t> та </a:t>
                      </a:r>
                      <a:r>
                        <a:rPr lang="ru-RU" sz="2000" b="0" i="0" u="none" strike="noStrike" dirty="0" err="1">
                          <a:latin typeface="Times New Roman"/>
                        </a:rPr>
                        <a:t>поведінки</a:t>
                      </a:r>
                      <a:r>
                        <a:rPr lang="ru-RU" sz="2000" b="0" i="0" u="none" strike="noStrike" dirty="0">
                          <a:latin typeface="Times New Roman"/>
                        </a:rPr>
                        <a:t> (на 100тис. </a:t>
                      </a:r>
                      <a:r>
                        <a:rPr lang="ru-RU" sz="2000" b="0" i="0" u="none" strike="noStrike" dirty="0" smtClean="0">
                          <a:latin typeface="Times New Roman"/>
                        </a:rPr>
                        <a:t>), </a:t>
                      </a:r>
                      <a:r>
                        <a:rPr lang="ru-RU" sz="2000" b="0" i="0" u="none" strike="noStrike" dirty="0" err="1">
                          <a:latin typeface="Times New Roman"/>
                        </a:rPr>
                        <a:t>осіб</a:t>
                      </a:r>
                      <a:endParaRPr lang="ru-RU" sz="2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1900" b="0" i="0" u="none" strike="noStrike">
                          <a:latin typeface="Times New Roman"/>
                        </a:rPr>
                        <a:t>248,8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1900" b="0" i="0" u="none" strike="noStrike" dirty="0">
                          <a:latin typeface="Times New Roman"/>
                        </a:rPr>
                        <a:t>242,1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1900" b="0" i="0" u="none" strike="noStrike">
                          <a:latin typeface="Times New Roman"/>
                        </a:rPr>
                        <a:t>232,8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1900" b="0" i="0" u="none" strike="noStrike">
                          <a:latin typeface="Times New Roman"/>
                        </a:rPr>
                        <a:t>226,5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80000"/>
                        </a:lnSpc>
                      </a:pPr>
                      <a:r>
                        <a:rPr lang="ru-RU" sz="19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189,5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80000"/>
                        </a:lnSpc>
                      </a:pPr>
                      <a:r>
                        <a:rPr lang="ru-RU" sz="1900" b="0" i="0" u="none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180,1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80000"/>
                        </a:lnSpc>
                      </a:pPr>
                      <a:r>
                        <a:rPr lang="ru-RU" sz="19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180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1900" b="0" i="0" u="none" strike="noStrike" dirty="0">
                          <a:solidFill>
                            <a:srgbClr val="00B050"/>
                          </a:solidFill>
                          <a:latin typeface="Times New Roman"/>
                        </a:rPr>
                        <a:t>140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231">
                <a:tc>
                  <a:txBody>
                    <a:bodyPr/>
                    <a:lstStyle/>
                    <a:p>
                      <a:pPr algn="l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 dirty="0" err="1" smtClean="0">
                          <a:latin typeface="Times New Roman"/>
                        </a:rPr>
                        <a:t>ВІЛ-інфіковані</a:t>
                      </a:r>
                      <a:r>
                        <a:rPr lang="ru-RU" sz="2000" b="0" i="0" u="none" strike="noStrike" dirty="0" smtClean="0">
                          <a:latin typeface="Times New Roman"/>
                        </a:rPr>
                        <a:t> </a:t>
                      </a:r>
                      <a:r>
                        <a:rPr lang="ru-RU" sz="2000" b="0" i="0" u="none" strike="noStrike" dirty="0">
                          <a:latin typeface="Times New Roman"/>
                        </a:rPr>
                        <a:t>(на 100тис. </a:t>
                      </a:r>
                      <a:r>
                        <a:rPr lang="ru-RU" sz="2000" b="0" i="0" u="none" strike="noStrike" dirty="0" smtClean="0">
                          <a:latin typeface="Times New Roman"/>
                        </a:rPr>
                        <a:t>), </a:t>
                      </a:r>
                      <a:r>
                        <a:rPr lang="ru-RU" sz="2000" b="0" i="0" u="none" strike="noStrike" dirty="0" err="1">
                          <a:latin typeface="Times New Roman"/>
                        </a:rPr>
                        <a:t>осіб</a:t>
                      </a:r>
                      <a:endParaRPr lang="ru-RU" sz="2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1900" b="0" i="0" u="none" strike="noStrike" dirty="0">
                          <a:latin typeface="Times New Roman"/>
                        </a:rPr>
                        <a:t>18,3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1900" b="0" i="0" u="none" strike="noStrike" dirty="0">
                          <a:latin typeface="Times New Roman"/>
                        </a:rPr>
                        <a:t>29,4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1900" b="0" i="0" u="none" strike="noStrike" dirty="0">
                          <a:latin typeface="Times New Roman"/>
                        </a:rPr>
                        <a:t>43,3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1900" b="0" i="0" u="none" strike="noStrike" dirty="0">
                          <a:latin typeface="Times New Roman"/>
                        </a:rPr>
                        <a:t>47,8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80000"/>
                        </a:lnSpc>
                      </a:pPr>
                      <a:r>
                        <a:rPr lang="ru-RU" sz="1900" b="0" i="0" u="none" strike="noStrike" dirty="0">
                          <a:latin typeface="Times New Roman"/>
                        </a:rPr>
                        <a:t>37,2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80000"/>
                        </a:lnSpc>
                      </a:pPr>
                      <a:r>
                        <a:rPr lang="ru-RU" sz="1900" b="0" i="0" u="none" strike="noStrike" dirty="0">
                          <a:latin typeface="Times New Roman"/>
                        </a:rPr>
                        <a:t>40,2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80000"/>
                        </a:lnSpc>
                      </a:pPr>
                      <a:r>
                        <a:rPr lang="ru-RU" sz="19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35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1900" b="0" i="0" u="none" strike="noStrike" dirty="0">
                          <a:solidFill>
                            <a:srgbClr val="00B050"/>
                          </a:solidFill>
                          <a:latin typeface="Times New Roman"/>
                        </a:rPr>
                        <a:t>9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683568" y="476672"/>
            <a:ext cx="8280920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b">
              <a:lnSpc>
                <a:spcPct val="80000"/>
              </a:lnSpc>
            </a:pPr>
            <a:r>
              <a:rPr lang="ru-RU" dirty="0" err="1" smtClean="0">
                <a:latin typeface="Times New Roman"/>
              </a:rPr>
              <a:t>Таблиця</a:t>
            </a:r>
            <a:r>
              <a:rPr lang="ru-RU" dirty="0" smtClean="0">
                <a:latin typeface="Times New Roman"/>
              </a:rPr>
              <a:t> 1.4</a:t>
            </a:r>
          </a:p>
          <a:p>
            <a:pPr algn="ctr" fontAlgn="b">
              <a:lnSpc>
                <a:spcPct val="80000"/>
              </a:lnSpc>
            </a:pPr>
            <a:r>
              <a:rPr lang="ru-RU" dirty="0" err="1" smtClean="0">
                <a:latin typeface="Times New Roman"/>
              </a:rPr>
              <a:t>Показники</a:t>
            </a:r>
            <a:r>
              <a:rPr lang="ru-RU" dirty="0" smtClean="0">
                <a:latin typeface="Times New Roman"/>
              </a:rPr>
              <a:t> </a:t>
            </a:r>
            <a:r>
              <a:rPr lang="ru-RU" dirty="0" err="1" smtClean="0">
                <a:latin typeface="Times New Roman"/>
              </a:rPr>
              <a:t>демографічної</a:t>
            </a:r>
            <a:r>
              <a:rPr lang="ru-RU" dirty="0" smtClean="0">
                <a:latin typeface="Times New Roman"/>
              </a:rPr>
              <a:t> </a:t>
            </a:r>
            <a:r>
              <a:rPr lang="ru-RU" dirty="0" err="1" smtClean="0">
                <a:latin typeface="Times New Roman"/>
              </a:rPr>
              <a:t>безпеки</a:t>
            </a:r>
            <a:r>
              <a:rPr lang="ru-RU" dirty="0" smtClean="0">
                <a:latin typeface="Times New Roman"/>
              </a:rPr>
              <a:t> </a:t>
            </a:r>
            <a:r>
              <a:rPr lang="ru-RU" dirty="0" err="1" smtClean="0">
                <a:latin typeface="Times New Roman"/>
              </a:rPr>
              <a:t>України</a:t>
            </a:r>
            <a:r>
              <a:rPr lang="ru-RU" dirty="0" smtClean="0">
                <a:latin typeface="Times New Roman"/>
              </a:rPr>
              <a:t> у  2002-2016 </a:t>
            </a:r>
            <a:r>
              <a:rPr lang="ru-RU" dirty="0" err="1" smtClean="0">
                <a:latin typeface="Times New Roman"/>
              </a:rPr>
              <a:t>рр</a:t>
            </a:r>
            <a:r>
              <a:rPr lang="ru-RU" dirty="0" smtClean="0">
                <a:latin typeface="Times New Roman"/>
              </a:rPr>
              <a:t>. та </a:t>
            </a:r>
            <a:r>
              <a:rPr lang="ru-RU" dirty="0" err="1" smtClean="0">
                <a:latin typeface="Times New Roman"/>
              </a:rPr>
              <a:t>їх</a:t>
            </a:r>
            <a:r>
              <a:rPr lang="ru-RU" dirty="0" smtClean="0">
                <a:latin typeface="Times New Roman"/>
              </a:rPr>
              <a:t> </a:t>
            </a:r>
            <a:r>
              <a:rPr lang="ru-RU" dirty="0" err="1" smtClean="0">
                <a:latin typeface="Times New Roman"/>
              </a:rPr>
              <a:t>цільові</a:t>
            </a:r>
            <a:r>
              <a:rPr lang="ru-RU" dirty="0" smtClean="0">
                <a:latin typeface="Times New Roman"/>
              </a:rPr>
              <a:t> </a:t>
            </a:r>
            <a:r>
              <a:rPr lang="ru-RU" dirty="0" err="1" smtClean="0">
                <a:latin typeface="Times New Roman"/>
              </a:rPr>
              <a:t>орієнтири</a:t>
            </a:r>
            <a:r>
              <a:rPr lang="ru-RU" dirty="0" smtClean="0">
                <a:latin typeface="Times New Roman"/>
              </a:rPr>
              <a:t> </a:t>
            </a:r>
            <a:r>
              <a:rPr lang="ru-RU" dirty="0" err="1" smtClean="0">
                <a:latin typeface="Times New Roman"/>
              </a:rPr>
              <a:t>та</a:t>
            </a:r>
            <a:r>
              <a:rPr lang="ru-RU" dirty="0" smtClean="0">
                <a:latin typeface="Times New Roman"/>
              </a:rPr>
              <a:t> </a:t>
            </a:r>
            <a:r>
              <a:rPr lang="ru-RU" dirty="0" err="1" smtClean="0">
                <a:latin typeface="Times New Roman"/>
              </a:rPr>
              <a:t>порогові</a:t>
            </a:r>
            <a:r>
              <a:rPr lang="ru-RU" dirty="0" smtClean="0">
                <a:latin typeface="Times New Roman"/>
              </a:rPr>
              <a:t> </a:t>
            </a:r>
            <a:r>
              <a:rPr lang="ru-RU" dirty="0" err="1" smtClean="0">
                <a:latin typeface="Times New Roman"/>
              </a:rPr>
              <a:t>значення</a:t>
            </a:r>
            <a:endParaRPr lang="ru-RU" dirty="0">
              <a:latin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67544" y="1268760"/>
          <a:ext cx="8424939" cy="4796779"/>
        </p:xfrm>
        <a:graphic>
          <a:graphicData uri="http://schemas.openxmlformats.org/drawingml/2006/table">
            <a:tbl>
              <a:tblPr/>
              <a:tblGrid>
                <a:gridCol w="3751515"/>
                <a:gridCol w="584178"/>
                <a:gridCol w="584178"/>
                <a:gridCol w="584178"/>
                <a:gridCol w="584178"/>
                <a:gridCol w="584178"/>
                <a:gridCol w="584178"/>
                <a:gridCol w="584178"/>
                <a:gridCol w="584178"/>
              </a:tblGrid>
              <a:tr h="1224136"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Роки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2002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2005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2009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2013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2015</a:t>
                      </a:r>
                    </a:p>
                  </a:txBody>
                  <a:tcPr marL="6607" marR="6607" marT="6607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2016</a:t>
                      </a:r>
                    </a:p>
                  </a:txBody>
                  <a:tcPr marL="6607" marR="6607" marT="6607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Порогові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значення</a:t>
                      </a:r>
                      <a:endParaRPr lang="ru-RU" sz="20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07" marR="6607" marT="6607" marB="0" vert="vert27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Цільві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орієнтири</a:t>
                      </a:r>
                      <a:endParaRPr lang="ru-RU" sz="20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07" marR="6607" marT="6607" marB="0" vert="vert27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744">
                <a:tc gridSpan="9"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2000" b="1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Показники</a:t>
                      </a:r>
                      <a:r>
                        <a:rPr lang="ru-RU" sz="20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девіантної</a:t>
                      </a:r>
                      <a:r>
                        <a:rPr lang="ru-RU" sz="20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поведінки</a:t>
                      </a:r>
                      <a:r>
                        <a:rPr lang="ru-RU" sz="20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u="none" strike="noStrike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населення</a:t>
                      </a:r>
                      <a:r>
                        <a:rPr lang="ru-RU" sz="20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ru-RU" sz="20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(на 100 тис. </a:t>
                      </a:r>
                      <a:r>
                        <a:rPr lang="ru-RU" sz="2000" b="0" i="0" u="none" strike="noStrike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населення</a:t>
                      </a:r>
                      <a:r>
                        <a:rPr lang="ru-RU" sz="20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), </a:t>
                      </a:r>
                      <a:r>
                        <a:rPr lang="ru-RU" sz="2000" b="0" i="0" u="none" strike="noStrike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осіб</a:t>
                      </a:r>
                      <a:endParaRPr lang="ru-RU" sz="20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latin typeface="Arial Cyr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latin typeface="Arial Cyr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ru-RU" sz="1200" b="0" i="0" u="none" strike="noStrike"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latin typeface="Arial Cyr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719">
                <a:tc>
                  <a:txBody>
                    <a:bodyPr/>
                    <a:lstStyle/>
                    <a:p>
                      <a:pPr algn="l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Кількість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померлих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в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результаті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навмисного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само </a:t>
                      </a:r>
                      <a:r>
                        <a:rPr lang="ru-RU" sz="2000" b="0" i="0" u="none" strike="noStrike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ушкодження</a:t>
                      </a:r>
                      <a:r>
                        <a:rPr lang="ru-RU" sz="20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осіб</a:t>
                      </a:r>
                      <a:endParaRPr lang="ru-RU" sz="20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25,9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22,6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21,2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20,7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18,8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17,4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719">
                <a:tc>
                  <a:txBody>
                    <a:bodyPr/>
                    <a:lstStyle/>
                    <a:p>
                      <a:pPr algn="l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Кількість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злочинів</a:t>
                      </a:r>
                      <a:r>
                        <a:rPr lang="ru-RU" sz="20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осіб</a:t>
                      </a:r>
                      <a:endParaRPr lang="ru-RU" sz="20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955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1044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954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1239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1365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1302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800</a:t>
                      </a:r>
                      <a:endParaRPr lang="ru-RU" sz="2000" b="0" i="0" u="none" strike="noStrike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400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719">
                <a:tc>
                  <a:txBody>
                    <a:bodyPr/>
                    <a:lstStyle/>
                    <a:p>
                      <a:pPr algn="l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Кількість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померлих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від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наслідків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нападу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з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метою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убивства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осіб</a:t>
                      </a:r>
                      <a:endParaRPr lang="ru-RU" sz="20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11,5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9,7</a:t>
                      </a:r>
                      <a:endParaRPr lang="ru-RU" sz="20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6,7</a:t>
                      </a:r>
                      <a:endParaRPr lang="ru-RU" sz="20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5,0</a:t>
                      </a:r>
                      <a:endParaRPr lang="ru-RU" sz="20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4,9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>
                        <a:lnSpc>
                          <a:spcPct val="80000"/>
                        </a:lnSpc>
                      </a:pP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4,6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4,4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2,2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719">
                <a:tc>
                  <a:txBody>
                    <a:bodyPr/>
                    <a:lstStyle/>
                    <a:p>
                      <a:pPr algn="l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Кількість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вперше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зареєстрованих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випадків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розладів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психіки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і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поведінки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внаслідок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вживання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наркотичних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речовин</a:t>
                      </a:r>
                      <a:r>
                        <a:rPr lang="ru-RU" sz="20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осіб</a:t>
                      </a:r>
                      <a:endParaRPr lang="ru-RU" sz="20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23,3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14,7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13,7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10,5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11,6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231">
                <a:tc>
                  <a:txBody>
                    <a:bodyPr/>
                    <a:lstStyle/>
                    <a:p>
                      <a:pPr algn="l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Кількість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померлих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від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причин,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пов’язаних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зі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зловживання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алкоголем ,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осіб</a:t>
                      </a:r>
                      <a:endParaRPr lang="ru-RU" sz="20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39,3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23,4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23,4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20,8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>
                        <a:lnSpc>
                          <a:spcPct val="80000"/>
                        </a:lnSpc>
                      </a:pPr>
                      <a:r>
                        <a:rPr lang="ru-RU" sz="2000" b="0" i="0" u="none" strike="noStrike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683568" y="476672"/>
            <a:ext cx="8064896" cy="10341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b">
              <a:lnSpc>
                <a:spcPct val="80000"/>
              </a:lnSpc>
            </a:pPr>
            <a:r>
              <a:rPr lang="ru-RU" dirty="0" err="1" smtClean="0">
                <a:latin typeface="Times New Roman"/>
              </a:rPr>
              <a:t>Таблиця</a:t>
            </a:r>
            <a:r>
              <a:rPr lang="ru-RU" dirty="0" smtClean="0">
                <a:latin typeface="Times New Roman"/>
              </a:rPr>
              <a:t> 1.5</a:t>
            </a:r>
          </a:p>
          <a:p>
            <a:pPr algn="ctr" fontAlgn="b">
              <a:lnSpc>
                <a:spcPct val="80000"/>
              </a:lnSpc>
            </a:pPr>
            <a:r>
              <a:rPr lang="ru-RU" dirty="0" err="1" smtClean="0">
                <a:latin typeface="Times New Roman"/>
              </a:rPr>
              <a:t>Показники</a:t>
            </a:r>
            <a:r>
              <a:rPr lang="ru-RU" dirty="0" smtClean="0">
                <a:latin typeface="Times New Roman"/>
              </a:rPr>
              <a:t> </a:t>
            </a:r>
            <a:r>
              <a:rPr lang="ru-RU" dirty="0" err="1" smtClean="0">
                <a:latin typeface="Times New Roman"/>
              </a:rPr>
              <a:t>демографічної</a:t>
            </a:r>
            <a:r>
              <a:rPr lang="ru-RU" dirty="0" smtClean="0">
                <a:latin typeface="Times New Roman"/>
              </a:rPr>
              <a:t> </a:t>
            </a:r>
            <a:r>
              <a:rPr lang="ru-RU" dirty="0" err="1" smtClean="0">
                <a:latin typeface="Times New Roman"/>
              </a:rPr>
              <a:t>безпеки</a:t>
            </a:r>
            <a:r>
              <a:rPr lang="ru-RU" dirty="0" smtClean="0">
                <a:latin typeface="Times New Roman"/>
              </a:rPr>
              <a:t> </a:t>
            </a:r>
            <a:r>
              <a:rPr lang="ru-RU" dirty="0" err="1" smtClean="0">
                <a:latin typeface="Times New Roman"/>
              </a:rPr>
              <a:t>України</a:t>
            </a:r>
            <a:r>
              <a:rPr lang="ru-RU" dirty="0" smtClean="0">
                <a:latin typeface="Times New Roman"/>
              </a:rPr>
              <a:t> у  2002-2016 </a:t>
            </a:r>
            <a:r>
              <a:rPr lang="ru-RU" dirty="0" err="1" smtClean="0">
                <a:latin typeface="Times New Roman"/>
              </a:rPr>
              <a:t>рр</a:t>
            </a:r>
            <a:r>
              <a:rPr lang="ru-RU" dirty="0" smtClean="0">
                <a:latin typeface="Times New Roman"/>
              </a:rPr>
              <a:t>. та </a:t>
            </a:r>
            <a:r>
              <a:rPr lang="ru-RU" dirty="0" err="1" smtClean="0">
                <a:latin typeface="Times New Roman"/>
              </a:rPr>
              <a:t>їх</a:t>
            </a:r>
            <a:r>
              <a:rPr lang="ru-RU" dirty="0" smtClean="0">
                <a:latin typeface="Times New Roman"/>
              </a:rPr>
              <a:t> </a:t>
            </a:r>
            <a:r>
              <a:rPr lang="ru-RU" dirty="0" err="1" smtClean="0">
                <a:latin typeface="Times New Roman"/>
              </a:rPr>
              <a:t>цільові</a:t>
            </a:r>
            <a:r>
              <a:rPr lang="ru-RU" dirty="0" smtClean="0">
                <a:latin typeface="Times New Roman"/>
              </a:rPr>
              <a:t> </a:t>
            </a:r>
            <a:r>
              <a:rPr lang="ru-RU" dirty="0" err="1" smtClean="0">
                <a:latin typeface="Times New Roman"/>
              </a:rPr>
              <a:t>орієнтири</a:t>
            </a:r>
            <a:r>
              <a:rPr lang="ru-RU" dirty="0" smtClean="0">
                <a:latin typeface="Times New Roman"/>
              </a:rPr>
              <a:t> </a:t>
            </a:r>
            <a:r>
              <a:rPr lang="ru-RU" dirty="0" err="1" smtClean="0">
                <a:latin typeface="Times New Roman"/>
              </a:rPr>
              <a:t>та</a:t>
            </a:r>
            <a:r>
              <a:rPr lang="ru-RU" dirty="0" smtClean="0">
                <a:latin typeface="Times New Roman"/>
              </a:rPr>
              <a:t> </a:t>
            </a:r>
            <a:r>
              <a:rPr lang="ru-RU" dirty="0" err="1" smtClean="0">
                <a:latin typeface="Times New Roman"/>
              </a:rPr>
              <a:t>порогові</a:t>
            </a:r>
            <a:r>
              <a:rPr lang="ru-RU" dirty="0" smtClean="0">
                <a:latin typeface="Times New Roman"/>
              </a:rPr>
              <a:t> </a:t>
            </a:r>
            <a:r>
              <a:rPr lang="ru-RU" dirty="0" err="1" smtClean="0">
                <a:latin typeface="Times New Roman"/>
              </a:rPr>
              <a:t>значення</a:t>
            </a:r>
            <a:endParaRPr lang="ru-RU" dirty="0" smtClean="0">
              <a:latin typeface="Times New Roman"/>
            </a:endParaRPr>
          </a:p>
          <a:p>
            <a:pPr algn="ctr" fontAlgn="b"/>
            <a:r>
              <a:rPr lang="ru-RU" dirty="0" smtClean="0">
                <a:latin typeface="Times New Roman"/>
              </a:rPr>
              <a:t>.</a:t>
            </a:r>
            <a:endParaRPr lang="ru-RU" dirty="0">
              <a:latin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67544" y="1268760"/>
          <a:ext cx="8424939" cy="3718949"/>
        </p:xfrm>
        <a:graphic>
          <a:graphicData uri="http://schemas.openxmlformats.org/drawingml/2006/table">
            <a:tbl>
              <a:tblPr/>
              <a:tblGrid>
                <a:gridCol w="3751515"/>
                <a:gridCol w="584178"/>
                <a:gridCol w="584178"/>
                <a:gridCol w="584178"/>
                <a:gridCol w="584178"/>
                <a:gridCol w="584178"/>
                <a:gridCol w="584178"/>
                <a:gridCol w="584178"/>
                <a:gridCol w="584178"/>
              </a:tblGrid>
              <a:tr h="1224136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Роки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2002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2005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2009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2013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2015</a:t>
                      </a:r>
                    </a:p>
                  </a:txBody>
                  <a:tcPr marL="6607" marR="6607" marT="6607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2016</a:t>
                      </a:r>
                    </a:p>
                  </a:txBody>
                  <a:tcPr marL="6607" marR="6607" marT="6607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Порогові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значення</a:t>
                      </a:r>
                      <a:endParaRPr lang="ru-RU" sz="20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07" marR="6607" marT="6607" marB="0" vert="vert27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Цільві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орієнтири</a:t>
                      </a:r>
                      <a:endParaRPr lang="ru-RU" sz="20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07" marR="6607" marT="6607" marB="0" vert="vert27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744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err="1">
                          <a:latin typeface="Times New Roman"/>
                        </a:rPr>
                        <a:t>Показники</a:t>
                      </a:r>
                      <a:r>
                        <a:rPr lang="ru-RU" sz="2000" b="1" i="0" u="none" strike="noStrike" dirty="0">
                          <a:latin typeface="Times New Roman"/>
                        </a:rPr>
                        <a:t> </a:t>
                      </a:r>
                      <a:r>
                        <a:rPr lang="ru-RU" sz="2000" b="1" i="0" u="none" strike="noStrike" dirty="0" err="1">
                          <a:latin typeface="Times New Roman"/>
                        </a:rPr>
                        <a:t>статево-вікової</a:t>
                      </a:r>
                      <a:r>
                        <a:rPr lang="ru-RU" sz="2000" b="1" i="0" u="none" strike="noStrike" dirty="0">
                          <a:latin typeface="Times New Roman"/>
                        </a:rPr>
                        <a:t> </a:t>
                      </a:r>
                      <a:r>
                        <a:rPr lang="ru-RU" sz="2000" b="1" i="0" u="none" strike="noStrike" dirty="0" err="1">
                          <a:latin typeface="Times New Roman"/>
                        </a:rPr>
                        <a:t>структури</a:t>
                      </a:r>
                      <a:r>
                        <a:rPr lang="ru-RU" sz="2000" b="1" i="0" u="none" strike="noStrike" dirty="0">
                          <a:latin typeface="Times New Roman"/>
                        </a:rPr>
                        <a:t> </a:t>
                      </a:r>
                      <a:r>
                        <a:rPr lang="ru-RU" sz="2000" b="1" i="0" u="none" strike="noStrike" dirty="0" err="1" smtClean="0">
                          <a:latin typeface="Times New Roman"/>
                        </a:rPr>
                        <a:t>населення</a:t>
                      </a:r>
                      <a:endParaRPr lang="ru-RU" sz="2000" b="0" i="0" u="none" strike="noStrike" dirty="0">
                        <a:latin typeface="Arial Cyr"/>
                      </a:endParaRP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latin typeface="Arial Cyr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latin typeface="Arial Cyr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just" fontAlgn="b"/>
                      <a:endParaRPr lang="ru-RU" sz="11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latin typeface="Arial Cyr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719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 err="1">
                          <a:latin typeface="Times New Roman"/>
                        </a:rPr>
                        <a:t>Коефіцієнт</a:t>
                      </a:r>
                      <a:r>
                        <a:rPr lang="ru-RU" sz="2000" b="0" i="0" u="none" strike="noStrike" dirty="0">
                          <a:latin typeface="Times New Roman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/>
                        </a:rPr>
                        <a:t>старіння</a:t>
                      </a:r>
                      <a:r>
                        <a:rPr lang="ru-RU" sz="2000" b="0" i="0" u="none" strike="noStrike" dirty="0">
                          <a:latin typeface="Times New Roman"/>
                        </a:rPr>
                        <a:t>, 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/>
                        </a:rPr>
                        <a:t>14,7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/>
                        </a:rPr>
                        <a:t>16,1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/>
                        </a:rPr>
                        <a:t>15,8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latin typeface="Times New Roman"/>
                        </a:rPr>
                        <a:t>15,3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latin typeface="Times New Roman"/>
                        </a:rPr>
                        <a:t>15,9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latin typeface="Times New Roman"/>
                        </a:rPr>
                        <a:t>16,2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12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B050"/>
                          </a:solidFill>
                          <a:latin typeface="Times New Roman"/>
                        </a:rPr>
                        <a:t>8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719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 err="1">
                          <a:latin typeface="Times New Roman"/>
                        </a:rPr>
                        <a:t>Індекс</a:t>
                      </a:r>
                      <a:r>
                        <a:rPr lang="ru-RU" sz="2000" b="0" i="0" u="none" strike="noStrike" dirty="0">
                          <a:latin typeface="Times New Roman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/>
                        </a:rPr>
                        <a:t>молодості</a:t>
                      </a:r>
                      <a:r>
                        <a:rPr lang="ru-RU" sz="2000" b="0" i="0" u="none" strike="noStrike" dirty="0">
                          <a:latin typeface="Times New Roman"/>
                        </a:rPr>
                        <a:t> (</a:t>
                      </a:r>
                      <a:r>
                        <a:rPr lang="ru-RU" sz="2000" b="0" i="0" u="none" strike="noStrike" dirty="0" err="1">
                          <a:latin typeface="Times New Roman"/>
                        </a:rPr>
                        <a:t>діти</a:t>
                      </a:r>
                      <a:r>
                        <a:rPr lang="ru-RU" sz="2000" b="0" i="0" u="none" strike="noStrike" dirty="0">
                          <a:latin typeface="Times New Roman"/>
                        </a:rPr>
                        <a:t> у </a:t>
                      </a:r>
                      <a:r>
                        <a:rPr lang="ru-RU" sz="2000" b="0" i="0" u="none" strike="noStrike" dirty="0" err="1">
                          <a:latin typeface="Times New Roman"/>
                        </a:rPr>
                        <a:t>віці</a:t>
                      </a:r>
                      <a:r>
                        <a:rPr lang="ru-RU" sz="2000" b="0" i="0" u="none" strike="noStrike" dirty="0">
                          <a:latin typeface="Times New Roman"/>
                        </a:rPr>
                        <a:t> 0-15 </a:t>
                      </a:r>
                      <a:r>
                        <a:rPr lang="ru-RU" sz="2000" b="0" i="0" u="none" strike="noStrike" dirty="0" err="1">
                          <a:latin typeface="Times New Roman"/>
                        </a:rPr>
                        <a:t>років</a:t>
                      </a:r>
                      <a:r>
                        <a:rPr lang="ru-RU" sz="2000" b="0" i="0" u="none" strike="noStrike" dirty="0">
                          <a:latin typeface="Times New Roman"/>
                        </a:rPr>
                        <a:t> на 100 </a:t>
                      </a:r>
                      <a:r>
                        <a:rPr lang="ru-RU" sz="2000" b="0" i="0" u="none" strike="noStrike" dirty="0" err="1">
                          <a:latin typeface="Times New Roman"/>
                        </a:rPr>
                        <a:t>осіб</a:t>
                      </a:r>
                      <a:r>
                        <a:rPr lang="ru-RU" sz="2000" b="0" i="0" u="none" strike="noStrike" dirty="0">
                          <a:latin typeface="Times New Roman"/>
                        </a:rPr>
                        <a:t> у </a:t>
                      </a:r>
                      <a:r>
                        <a:rPr lang="ru-RU" sz="2000" b="0" i="0" u="none" strike="noStrike" dirty="0" err="1">
                          <a:latin typeface="Times New Roman"/>
                        </a:rPr>
                        <a:t>віці</a:t>
                      </a:r>
                      <a:r>
                        <a:rPr lang="ru-RU" sz="2000" b="0" i="0" u="none" strike="noStrike" dirty="0">
                          <a:latin typeface="Times New Roman"/>
                        </a:rPr>
                        <a:t> старше 60 </a:t>
                      </a:r>
                      <a:r>
                        <a:rPr lang="ru-RU" sz="2000" b="0" i="0" u="none" strike="noStrike" dirty="0" err="1">
                          <a:latin typeface="Times New Roman"/>
                        </a:rPr>
                        <a:t>років</a:t>
                      </a:r>
                      <a:r>
                        <a:rPr lang="ru-RU" sz="2000" b="0" i="0" u="none" strike="noStrike" dirty="0">
                          <a:latin typeface="Times New Roman"/>
                        </a:rPr>
                        <a:t>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/>
                        </a:rPr>
                        <a:t>82,6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/>
                        </a:rPr>
                        <a:t>77,1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/>
                        </a:rPr>
                        <a:t>74,6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/>
                        </a:rPr>
                        <a:t>72,9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/>
                        </a:rPr>
                        <a:t>72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latin typeface="Times New Roman"/>
                        </a:rPr>
                        <a:t>72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1</a:t>
                      </a:r>
                      <a:r>
                        <a:rPr lang="en-US" sz="2000" b="0" i="0" u="none" strike="noStrike" dirty="0" smtClean="0">
                          <a:solidFill>
                            <a:srgbClr val="FF0000"/>
                          </a:solidFill>
                          <a:latin typeface="Times New Roman"/>
                        </a:rPr>
                        <a:t>00</a:t>
                      </a:r>
                      <a:endParaRPr lang="ru-RU" sz="2000" b="0" i="0" u="none" strike="noStrike" dirty="0">
                        <a:solidFill>
                          <a:srgbClr val="FF000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 smtClean="0">
                          <a:solidFill>
                            <a:srgbClr val="00B050"/>
                          </a:solidFill>
                          <a:latin typeface="Times New Roman"/>
                        </a:rPr>
                        <a:t>12</a:t>
                      </a:r>
                      <a:r>
                        <a:rPr lang="en-US" sz="2000" b="0" i="0" u="none" strike="noStrike" smtClean="0">
                          <a:solidFill>
                            <a:srgbClr val="00B050"/>
                          </a:solidFill>
                          <a:latin typeface="Times New Roman"/>
                        </a:rPr>
                        <a:t>0</a:t>
                      </a:r>
                      <a:endParaRPr lang="ru-RU" sz="2000" b="0" i="0" u="none" strike="noStrike" dirty="0">
                        <a:solidFill>
                          <a:srgbClr val="00B050"/>
                        </a:solidFill>
                        <a:latin typeface="Times New Roman"/>
                      </a:endParaRP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719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 err="1">
                          <a:latin typeface="Times New Roman"/>
                        </a:rPr>
                        <a:t>Кількість</a:t>
                      </a:r>
                      <a:r>
                        <a:rPr lang="ru-RU" sz="2000" b="0" i="0" u="none" strike="noStrike" dirty="0">
                          <a:latin typeface="Times New Roman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/>
                        </a:rPr>
                        <a:t>чоловіків</a:t>
                      </a:r>
                      <a:r>
                        <a:rPr lang="ru-RU" sz="2000" b="0" i="0" u="none" strike="noStrike" dirty="0">
                          <a:latin typeface="Times New Roman"/>
                        </a:rPr>
                        <a:t> на 1000 </a:t>
                      </a:r>
                      <a:r>
                        <a:rPr lang="ru-RU" sz="2000" b="0" i="0" u="none" strike="noStrike" dirty="0" err="1">
                          <a:latin typeface="Times New Roman"/>
                        </a:rPr>
                        <a:t>жінок</a:t>
                      </a:r>
                      <a:r>
                        <a:rPr lang="ru-RU" sz="2000" b="0" i="0" u="none" strike="noStrike" dirty="0">
                          <a:latin typeface="Times New Roman"/>
                        </a:rPr>
                        <a:t> у </a:t>
                      </a:r>
                      <a:r>
                        <a:rPr lang="ru-RU" sz="2000" b="0" i="0" u="none" strike="noStrike" dirty="0" err="1">
                          <a:latin typeface="Times New Roman"/>
                        </a:rPr>
                        <a:t>віці</a:t>
                      </a:r>
                      <a:r>
                        <a:rPr lang="ru-RU" sz="2000" b="0" i="0" u="none" strike="noStrike" dirty="0">
                          <a:latin typeface="Times New Roman"/>
                        </a:rPr>
                        <a:t> 15-49 </a:t>
                      </a:r>
                      <a:r>
                        <a:rPr lang="ru-RU" sz="2000" b="0" i="0" u="none" strike="noStrike" dirty="0" err="1">
                          <a:latin typeface="Times New Roman"/>
                        </a:rPr>
                        <a:t>років</a:t>
                      </a:r>
                      <a:endParaRPr lang="ru-RU" sz="2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/>
                        </a:rPr>
                        <a:t>970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/>
                        </a:rPr>
                        <a:t>974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/>
                        </a:rPr>
                        <a:t>981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/>
                        </a:rPr>
                        <a:t>993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/>
                        </a:rPr>
                        <a:t>996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/>
                        </a:rPr>
                        <a:t>999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1000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B050"/>
                          </a:solidFill>
                          <a:latin typeface="Times New Roman"/>
                        </a:rPr>
                        <a:t>1050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719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 err="1">
                          <a:latin typeface="Times New Roman"/>
                        </a:rPr>
                        <a:t>Вік</a:t>
                      </a:r>
                      <a:r>
                        <a:rPr lang="ru-RU" sz="2000" b="0" i="0" u="none" strike="noStrike" dirty="0">
                          <a:latin typeface="Times New Roman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/>
                        </a:rPr>
                        <a:t>балансування</a:t>
                      </a:r>
                      <a:r>
                        <a:rPr lang="ru-RU" sz="2000" b="0" i="0" u="none" strike="noStrike" dirty="0">
                          <a:latin typeface="Times New Roman"/>
                        </a:rPr>
                        <a:t>, </a:t>
                      </a:r>
                      <a:r>
                        <a:rPr lang="ru-RU" sz="2000" b="0" i="0" u="none" strike="noStrike" dirty="0" err="1">
                          <a:latin typeface="Times New Roman"/>
                        </a:rPr>
                        <a:t>років</a:t>
                      </a:r>
                      <a:endParaRPr lang="ru-RU" sz="20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/>
                        </a:rPr>
                        <a:t>26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/>
                        </a:rPr>
                        <a:t>28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/>
                        </a:rPr>
                        <a:t>30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/>
                        </a:rPr>
                        <a:t>33</a:t>
                      </a:r>
                    </a:p>
                  </a:txBody>
                  <a:tcPr marL="9525" marR="9525" marT="9525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/>
                        </a:rPr>
                        <a:t>33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/>
                        </a:rPr>
                        <a:t>31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FF0000"/>
                          </a:solidFill>
                          <a:latin typeface="Times New Roman"/>
                        </a:rPr>
                        <a:t>40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B050"/>
                          </a:solidFill>
                          <a:latin typeface="Times New Roman"/>
                        </a:rPr>
                        <a:t>50</a:t>
                      </a:r>
                    </a:p>
                  </a:txBody>
                  <a:tcPr marL="9525" marR="9525" marT="9525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683568" y="476672"/>
            <a:ext cx="8280920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b">
              <a:lnSpc>
                <a:spcPct val="80000"/>
              </a:lnSpc>
            </a:pPr>
            <a:r>
              <a:rPr lang="ru-RU" dirty="0" err="1" smtClean="0">
                <a:latin typeface="Times New Roman"/>
              </a:rPr>
              <a:t>Таблиця</a:t>
            </a:r>
            <a:r>
              <a:rPr lang="ru-RU" dirty="0" smtClean="0">
                <a:latin typeface="Times New Roman"/>
              </a:rPr>
              <a:t> 1.6</a:t>
            </a:r>
          </a:p>
          <a:p>
            <a:pPr algn="ctr" fontAlgn="b">
              <a:lnSpc>
                <a:spcPct val="80000"/>
              </a:lnSpc>
            </a:pPr>
            <a:r>
              <a:rPr lang="ru-RU" dirty="0" err="1" smtClean="0">
                <a:latin typeface="Times New Roman"/>
              </a:rPr>
              <a:t>Показники</a:t>
            </a:r>
            <a:r>
              <a:rPr lang="ru-RU" dirty="0" smtClean="0">
                <a:latin typeface="Times New Roman"/>
              </a:rPr>
              <a:t> </a:t>
            </a:r>
            <a:r>
              <a:rPr lang="ru-RU" dirty="0" err="1" smtClean="0">
                <a:latin typeface="Times New Roman"/>
              </a:rPr>
              <a:t>демографічної</a:t>
            </a:r>
            <a:r>
              <a:rPr lang="ru-RU" dirty="0" smtClean="0">
                <a:latin typeface="Times New Roman"/>
              </a:rPr>
              <a:t> </a:t>
            </a:r>
            <a:r>
              <a:rPr lang="ru-RU" dirty="0" err="1" smtClean="0">
                <a:latin typeface="Times New Roman"/>
              </a:rPr>
              <a:t>безпеки</a:t>
            </a:r>
            <a:r>
              <a:rPr lang="ru-RU" dirty="0" smtClean="0">
                <a:latin typeface="Times New Roman"/>
              </a:rPr>
              <a:t> </a:t>
            </a:r>
            <a:r>
              <a:rPr lang="ru-RU" dirty="0" err="1" smtClean="0">
                <a:latin typeface="Times New Roman"/>
              </a:rPr>
              <a:t>України</a:t>
            </a:r>
            <a:r>
              <a:rPr lang="ru-RU" dirty="0" smtClean="0">
                <a:latin typeface="Times New Roman"/>
              </a:rPr>
              <a:t> у  2002-2016 </a:t>
            </a:r>
            <a:r>
              <a:rPr lang="ru-RU" dirty="0" err="1" smtClean="0">
                <a:latin typeface="Times New Roman"/>
              </a:rPr>
              <a:t>рр</a:t>
            </a:r>
            <a:r>
              <a:rPr lang="ru-RU" dirty="0" smtClean="0">
                <a:latin typeface="Times New Roman"/>
              </a:rPr>
              <a:t>. та </a:t>
            </a:r>
            <a:r>
              <a:rPr lang="ru-RU" dirty="0" err="1" smtClean="0">
                <a:latin typeface="Times New Roman"/>
              </a:rPr>
              <a:t>їх</a:t>
            </a:r>
            <a:r>
              <a:rPr lang="ru-RU" dirty="0" smtClean="0">
                <a:latin typeface="Times New Roman"/>
              </a:rPr>
              <a:t> </a:t>
            </a:r>
            <a:r>
              <a:rPr lang="ru-RU" dirty="0" err="1" smtClean="0">
                <a:latin typeface="Times New Roman"/>
              </a:rPr>
              <a:t>цільові</a:t>
            </a:r>
            <a:r>
              <a:rPr lang="ru-RU" dirty="0" smtClean="0">
                <a:latin typeface="Times New Roman"/>
              </a:rPr>
              <a:t> </a:t>
            </a:r>
            <a:r>
              <a:rPr lang="ru-RU" dirty="0" err="1" smtClean="0">
                <a:latin typeface="Times New Roman"/>
              </a:rPr>
              <a:t>орієнтири</a:t>
            </a:r>
            <a:r>
              <a:rPr lang="ru-RU" dirty="0" smtClean="0">
                <a:latin typeface="Times New Roman"/>
              </a:rPr>
              <a:t> </a:t>
            </a:r>
            <a:r>
              <a:rPr lang="ru-RU" dirty="0" err="1" smtClean="0">
                <a:latin typeface="Times New Roman"/>
              </a:rPr>
              <a:t>та</a:t>
            </a:r>
            <a:r>
              <a:rPr lang="ru-RU" dirty="0" smtClean="0">
                <a:latin typeface="Times New Roman"/>
              </a:rPr>
              <a:t> </a:t>
            </a:r>
            <a:r>
              <a:rPr lang="ru-RU" dirty="0" err="1" smtClean="0">
                <a:latin typeface="Times New Roman"/>
              </a:rPr>
              <a:t>порогові</a:t>
            </a:r>
            <a:r>
              <a:rPr lang="ru-RU" dirty="0" smtClean="0">
                <a:latin typeface="Times New Roman"/>
              </a:rPr>
              <a:t> </a:t>
            </a:r>
            <a:r>
              <a:rPr lang="ru-RU" dirty="0" err="1" smtClean="0">
                <a:latin typeface="Times New Roman"/>
              </a:rPr>
              <a:t>значення</a:t>
            </a:r>
            <a:endParaRPr lang="ru-RU" dirty="0">
              <a:latin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67544" y="1268760"/>
          <a:ext cx="8424939" cy="4310236"/>
        </p:xfrm>
        <a:graphic>
          <a:graphicData uri="http://schemas.openxmlformats.org/drawingml/2006/table">
            <a:tbl>
              <a:tblPr/>
              <a:tblGrid>
                <a:gridCol w="3751515"/>
                <a:gridCol w="584178"/>
                <a:gridCol w="584178"/>
                <a:gridCol w="584178"/>
                <a:gridCol w="584178"/>
                <a:gridCol w="584178"/>
                <a:gridCol w="584178"/>
                <a:gridCol w="584178"/>
                <a:gridCol w="584178"/>
              </a:tblGrid>
              <a:tr h="1224136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Роки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2002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2005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2009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2013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2015</a:t>
                      </a:r>
                    </a:p>
                  </a:txBody>
                  <a:tcPr marL="6607" marR="6607" marT="6607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2016</a:t>
                      </a:r>
                    </a:p>
                  </a:txBody>
                  <a:tcPr marL="6607" marR="6607" marT="6607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Порогові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значення</a:t>
                      </a:r>
                      <a:endParaRPr lang="ru-RU" sz="20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07" marR="6607" marT="6607" marB="0" vert="vert27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Цільві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орієнтири</a:t>
                      </a:r>
                      <a:endParaRPr lang="ru-RU" sz="20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07" marR="6607" marT="6607" marB="0" vert="vert27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744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Показники</a:t>
                      </a:r>
                      <a:r>
                        <a:rPr lang="ru-RU" sz="20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сімейних</a:t>
                      </a:r>
                      <a:r>
                        <a:rPr lang="ru-RU" sz="2000" b="1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відносин</a:t>
                      </a:r>
                      <a:endParaRPr lang="ru-RU" sz="20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719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Кількість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абортів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на 1000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народжених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живими</a:t>
                      </a:r>
                      <a:endParaRPr lang="ru-RU" sz="20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886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620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380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293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264</a:t>
                      </a:r>
                      <a:endParaRPr lang="ru-RU" sz="20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264</a:t>
                      </a:r>
                      <a:endParaRPr lang="ru-RU" sz="20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719">
                <a:tc>
                  <a:txBody>
                    <a:bodyPr/>
                    <a:lstStyle/>
                    <a:p>
                      <a:pPr algn="l" fontAlgn="t"/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Кількість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дітей-сиріт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і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дітей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які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залишилися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без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піклування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батьків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у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віці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0-17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років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(на 100 тис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дітей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віком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0-17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років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1174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1069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1265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1133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9611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9348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400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719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Частка дітей, народжених матерями, що не перебували в зареєстрованому шлюбі, 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21,2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20,6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20,1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683568" y="476672"/>
            <a:ext cx="7776864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b">
              <a:lnSpc>
                <a:spcPct val="80000"/>
              </a:lnSpc>
            </a:pPr>
            <a:r>
              <a:rPr lang="ru-RU" dirty="0" err="1" smtClean="0">
                <a:latin typeface="Times New Roman"/>
              </a:rPr>
              <a:t>Таблиця</a:t>
            </a:r>
            <a:r>
              <a:rPr lang="ru-RU" dirty="0" smtClean="0">
                <a:latin typeface="Times New Roman"/>
              </a:rPr>
              <a:t> 1.7</a:t>
            </a:r>
          </a:p>
          <a:p>
            <a:pPr algn="ctr" fontAlgn="b">
              <a:lnSpc>
                <a:spcPct val="80000"/>
              </a:lnSpc>
            </a:pPr>
            <a:r>
              <a:rPr lang="ru-RU" dirty="0" err="1" smtClean="0">
                <a:latin typeface="Times New Roman"/>
              </a:rPr>
              <a:t>Показники</a:t>
            </a:r>
            <a:r>
              <a:rPr lang="ru-RU" dirty="0" smtClean="0">
                <a:latin typeface="Times New Roman"/>
              </a:rPr>
              <a:t> </a:t>
            </a:r>
            <a:r>
              <a:rPr lang="ru-RU" dirty="0" err="1" smtClean="0">
                <a:latin typeface="Times New Roman"/>
              </a:rPr>
              <a:t>демографічної</a:t>
            </a:r>
            <a:r>
              <a:rPr lang="ru-RU" dirty="0" smtClean="0">
                <a:latin typeface="Times New Roman"/>
              </a:rPr>
              <a:t> </a:t>
            </a:r>
            <a:r>
              <a:rPr lang="ru-RU" dirty="0" err="1" smtClean="0">
                <a:latin typeface="Times New Roman"/>
              </a:rPr>
              <a:t>безпеки</a:t>
            </a:r>
            <a:r>
              <a:rPr lang="ru-RU" dirty="0" smtClean="0">
                <a:latin typeface="Times New Roman"/>
              </a:rPr>
              <a:t> </a:t>
            </a:r>
            <a:r>
              <a:rPr lang="ru-RU" dirty="0" err="1" smtClean="0">
                <a:latin typeface="Times New Roman"/>
              </a:rPr>
              <a:t>України</a:t>
            </a:r>
            <a:r>
              <a:rPr lang="ru-RU" dirty="0" smtClean="0">
                <a:latin typeface="Times New Roman"/>
              </a:rPr>
              <a:t> у  2002-2016 </a:t>
            </a:r>
            <a:r>
              <a:rPr lang="ru-RU" dirty="0" err="1" smtClean="0">
                <a:latin typeface="Times New Roman"/>
              </a:rPr>
              <a:t>рр</a:t>
            </a:r>
            <a:r>
              <a:rPr lang="ru-RU" dirty="0" smtClean="0">
                <a:latin typeface="Times New Roman"/>
              </a:rPr>
              <a:t>. та </a:t>
            </a:r>
            <a:r>
              <a:rPr lang="ru-RU" dirty="0" err="1" smtClean="0">
                <a:latin typeface="Times New Roman"/>
              </a:rPr>
              <a:t>їх</a:t>
            </a:r>
            <a:r>
              <a:rPr lang="ru-RU" dirty="0" smtClean="0">
                <a:latin typeface="Times New Roman"/>
              </a:rPr>
              <a:t> </a:t>
            </a:r>
            <a:r>
              <a:rPr lang="ru-RU" dirty="0" err="1" smtClean="0">
                <a:latin typeface="Times New Roman"/>
              </a:rPr>
              <a:t>цільові</a:t>
            </a:r>
            <a:r>
              <a:rPr lang="ru-RU" dirty="0" smtClean="0">
                <a:latin typeface="Times New Roman"/>
              </a:rPr>
              <a:t> </a:t>
            </a:r>
            <a:r>
              <a:rPr lang="ru-RU" dirty="0" err="1" smtClean="0">
                <a:latin typeface="Times New Roman"/>
              </a:rPr>
              <a:t>орієнтири</a:t>
            </a:r>
            <a:r>
              <a:rPr lang="ru-RU" dirty="0" smtClean="0">
                <a:latin typeface="Times New Roman"/>
              </a:rPr>
              <a:t> </a:t>
            </a:r>
            <a:r>
              <a:rPr lang="ru-RU" dirty="0" err="1" smtClean="0">
                <a:latin typeface="Times New Roman"/>
              </a:rPr>
              <a:t>та</a:t>
            </a:r>
            <a:r>
              <a:rPr lang="ru-RU" dirty="0" smtClean="0">
                <a:latin typeface="Times New Roman"/>
              </a:rPr>
              <a:t> </a:t>
            </a:r>
            <a:r>
              <a:rPr lang="ru-RU" dirty="0" err="1" smtClean="0">
                <a:latin typeface="Times New Roman"/>
              </a:rPr>
              <a:t>порогові</a:t>
            </a:r>
            <a:r>
              <a:rPr lang="ru-RU" dirty="0" smtClean="0">
                <a:latin typeface="Times New Roman"/>
              </a:rPr>
              <a:t> </a:t>
            </a:r>
            <a:r>
              <a:rPr lang="ru-RU" dirty="0" err="1" smtClean="0">
                <a:latin typeface="Times New Roman"/>
              </a:rPr>
              <a:t>значення</a:t>
            </a:r>
            <a:endParaRPr lang="ru-RU" dirty="0">
              <a:latin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827584" y="1412773"/>
          <a:ext cx="7632848" cy="3672410"/>
        </p:xfrm>
        <a:graphic>
          <a:graphicData uri="http://schemas.openxmlformats.org/drawingml/2006/table">
            <a:tbl>
              <a:tblPr/>
              <a:tblGrid>
                <a:gridCol w="3546222"/>
                <a:gridCol w="2286426"/>
                <a:gridCol w="1800200"/>
              </a:tblGrid>
              <a:tr h="91810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spc="-20" dirty="0">
                          <a:latin typeface="Times New Roman"/>
                          <a:ea typeface="Times New Roman"/>
                        </a:rPr>
                        <a:t>Значення 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spc="-20" dirty="0">
                          <a:latin typeface="Times New Roman"/>
                          <a:ea typeface="Times New Roman"/>
                        </a:rPr>
                        <a:t>інтегрального показника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spc="-20">
                          <a:latin typeface="Times New Roman"/>
                          <a:ea typeface="Times New Roman"/>
                        </a:rPr>
                        <a:t>Стан демографічної безпеки/небезпеки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spc="-20">
                          <a:latin typeface="Times New Roman"/>
                          <a:ea typeface="Times New Roman"/>
                        </a:rPr>
                        <a:t>Класифікація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0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spc="-20">
                          <a:latin typeface="Times New Roman"/>
                          <a:ea typeface="Times New Roman"/>
                        </a:rPr>
                        <a:t>Менше 0,200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spc="-20" dirty="0">
                          <a:latin typeface="Times New Roman"/>
                          <a:ea typeface="Times New Roman"/>
                        </a:rPr>
                        <a:t>Катастрофічний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spc="-20">
                          <a:latin typeface="Times New Roman"/>
                          <a:ea typeface="Times New Roman"/>
                        </a:rPr>
                        <a:t>Демографічна небезпека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0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spc="-20">
                          <a:latin typeface="Times New Roman"/>
                          <a:ea typeface="Times New Roman"/>
                        </a:rPr>
                        <a:t>0,201–0,400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spc="-20" dirty="0">
                          <a:latin typeface="Times New Roman"/>
                          <a:ea typeface="Times New Roman"/>
                        </a:rPr>
                        <a:t>Критичний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90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spc="-20">
                          <a:latin typeface="Times New Roman"/>
                          <a:ea typeface="Times New Roman"/>
                        </a:rPr>
                        <a:t>0,401–0,600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spc="-20" dirty="0">
                          <a:latin typeface="Times New Roman"/>
                          <a:ea typeface="Times New Roman"/>
                        </a:rPr>
                        <a:t>Кризовий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90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spc="-20">
                          <a:latin typeface="Times New Roman"/>
                          <a:ea typeface="Times New Roman"/>
                        </a:rPr>
                        <a:t>0,601–0,800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spc="-20" dirty="0">
                          <a:latin typeface="Times New Roman"/>
                          <a:ea typeface="Times New Roman"/>
                        </a:rPr>
                        <a:t>Передкризовий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90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spc="-20">
                          <a:latin typeface="Times New Roman"/>
                          <a:ea typeface="Times New Roman"/>
                        </a:rPr>
                        <a:t>0,801–1,000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spc="-20">
                          <a:latin typeface="Times New Roman"/>
                          <a:ea typeface="Times New Roman"/>
                        </a:rPr>
                        <a:t>Нормальний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spc="-20" dirty="0">
                          <a:latin typeface="Times New Roman"/>
                          <a:ea typeface="Times New Roman"/>
                        </a:rPr>
                        <a:t>Демографічна безпека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9049">
                <a:tc>
                  <a:txBody>
                    <a:bodyPr/>
                    <a:lstStyle/>
                    <a:p>
                      <a:pPr algn="ct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uk-UA" sz="2000" spc="-20">
                          <a:latin typeface="Times New Roman"/>
                          <a:ea typeface="Times New Roman"/>
                        </a:rPr>
                        <a:t>Вище 1,001</a:t>
                      </a:r>
                      <a:endParaRPr lang="ru-RU" sz="2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2000"/>
                        </a:lnSpc>
                        <a:spcAft>
                          <a:spcPts val="0"/>
                        </a:spcAft>
                      </a:pPr>
                      <a:r>
                        <a:rPr lang="uk-UA" sz="2000" spc="-20" dirty="0">
                          <a:latin typeface="Times New Roman"/>
                          <a:ea typeface="Times New Roman"/>
                        </a:rPr>
                        <a:t>Безпечний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3121" name="Rectangle 1"/>
          <p:cNvSpPr>
            <a:spLocks noChangeArrowheads="1"/>
          </p:cNvSpPr>
          <p:nvPr/>
        </p:nvSpPr>
        <p:spPr bwMode="auto">
          <a:xfrm>
            <a:off x="1043608" y="531640"/>
            <a:ext cx="741682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Таблиця 2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Шкала оцінки інтегрального індексу демографічної безпеки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" name="Диаграмма 2"/>
          <p:cNvGraphicFramePr>
            <a:graphicFrameLocks/>
          </p:cNvGraphicFramePr>
          <p:nvPr/>
        </p:nvGraphicFramePr>
        <p:xfrm>
          <a:off x="755576" y="332656"/>
          <a:ext cx="7740352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6499" name="Rectangle 3"/>
          <p:cNvSpPr>
            <a:spLocks noChangeArrowheads="1"/>
          </p:cNvSpPr>
          <p:nvPr/>
        </p:nvSpPr>
        <p:spPr bwMode="auto">
          <a:xfrm>
            <a:off x="395536" y="5589240"/>
            <a:ext cx="828092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60500" algn="l"/>
              </a:tabLst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7. Основні індикатори демографічної безпеки в Україні порівняно з </a:t>
            </a:r>
            <a:r>
              <a:rPr kumimoji="0" lang="uk-UA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пороговими</a:t>
            </a: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значеннями та  цільовими орієнтирами, 2016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46050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971600" y="1010412"/>
          <a:ext cx="7848871" cy="4630502"/>
        </p:xfrm>
        <a:graphic>
          <a:graphicData uri="http://schemas.openxmlformats.org/drawingml/2006/table">
            <a:tbl>
              <a:tblPr/>
              <a:tblGrid>
                <a:gridCol w="864096"/>
                <a:gridCol w="936104"/>
                <a:gridCol w="648072"/>
                <a:gridCol w="792088"/>
                <a:gridCol w="1368152"/>
                <a:gridCol w="3240359"/>
              </a:tblGrid>
              <a:tr h="1387135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</a:rPr>
                        <a:t>Інтервали за рівнем демографічної безпеки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32309" marR="32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</a:rPr>
                        <a:t>Стан демографічної безпеки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32309" marR="32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</a:rPr>
                        <a:t>Інтервали інтегрального індексу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32309" marR="32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</a:rPr>
                        <a:t>Чисельність областей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32309" marR="32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</a:rPr>
                        <a:t>Інтегральний індекс демографічної безпеки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32309" marR="32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</a:rPr>
                        <a:t>Назви областей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32309" marR="32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7243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</a:rPr>
                        <a:t>1 і вище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32309" marR="32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</a:rPr>
                        <a:t>Безпечний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32309" marR="32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/>
                        <a:ea typeface="Times New Roman"/>
                      </a:endParaRPr>
                    </a:p>
                  </a:txBody>
                  <a:tcPr marL="32309" marR="32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/>
                        <a:ea typeface="Times New Roman"/>
                      </a:endParaRPr>
                    </a:p>
                  </a:txBody>
                  <a:tcPr marL="32309" marR="32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/>
                        <a:ea typeface="Times New Roman"/>
                      </a:endParaRPr>
                    </a:p>
                  </a:txBody>
                  <a:tcPr marL="32309" marR="32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endParaRPr lang="uk-UA" sz="1400" dirty="0">
                        <a:latin typeface="Times New Roman"/>
                        <a:ea typeface="Times New Roman"/>
                      </a:endParaRPr>
                    </a:p>
                  </a:txBody>
                  <a:tcPr marL="32309" marR="32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9837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</a:rPr>
                        <a:t>0,8-1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32309" marR="32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</a:rPr>
                        <a:t>Нормальний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32309" marR="32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/>
                        <a:ea typeface="Times New Roman"/>
                      </a:endParaRPr>
                    </a:p>
                  </a:txBody>
                  <a:tcPr marL="32309" marR="32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32309" marR="32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</a:rPr>
                        <a:t>0,808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32309" marR="32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</a:rPr>
                        <a:t>Закарпатська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32309" marR="32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162">
                <a:tc rowSpan="2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</a:rPr>
                        <a:t>0,6-0,8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32309" marR="32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</a:rPr>
                        <a:t>Передкризовий 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32309" marR="32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</a:rPr>
                        <a:t>0,7-0,8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32309" marR="32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32309" marR="32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32309" marR="32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32309" marR="32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63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</a:rPr>
                        <a:t>0,6-0,7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32309" marR="32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</a:rPr>
                        <a:t>6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32309" marR="32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</a:rPr>
                        <a:t>0,660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32309" marR="32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</a:rPr>
                        <a:t>Рівненська, Волинська, Тернопільська, Львівська, Чернівецька, Івано-Франківська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32309" marR="32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568">
                <a:tc rowSpan="2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</a:rPr>
                        <a:t>0,4-0,6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32309" marR="32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</a:rPr>
                        <a:t>Кризовий 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32309" marR="32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</a:rPr>
                        <a:t>0,5-0,6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32309" marR="32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</a:rPr>
                        <a:t>12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32309" marR="32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</a:rPr>
                        <a:t>0,545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32309" marR="32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</a:rPr>
                        <a:t>Миколаївська, Запорізька, Полтавська, Одеська, Черкаська, Житомирська, Сумська, Хмельницька, Вінницька, Харківська, АР Крим, Київська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32309" marR="32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54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</a:rPr>
                        <a:t>0,4-0,5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32309" marR="32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</a:rPr>
                        <a:t>6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32309" marR="32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</a:rPr>
                        <a:t>0,485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32309" marR="32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</a:rPr>
                        <a:t>Кіровоградська, Донецька, Луганська, Дніпропетровська, Чернігівська, Херсонська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32309" marR="32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162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</a:rPr>
                        <a:t>0,2-0,4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32309" marR="32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</a:rPr>
                        <a:t>Критичний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32309" marR="32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/>
                        <a:ea typeface="Times New Roman"/>
                      </a:endParaRPr>
                    </a:p>
                  </a:txBody>
                  <a:tcPr marL="32309" marR="32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32309" marR="32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endParaRPr lang="uk-UA" sz="1400">
                        <a:latin typeface="Times New Roman"/>
                        <a:ea typeface="Times New Roman"/>
                      </a:endParaRPr>
                    </a:p>
                  </a:txBody>
                  <a:tcPr marL="32309" marR="32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endParaRPr lang="uk-UA" sz="1400" dirty="0">
                        <a:latin typeface="Times New Roman"/>
                        <a:ea typeface="Times New Roman"/>
                      </a:endParaRPr>
                    </a:p>
                  </a:txBody>
                  <a:tcPr marL="32309" marR="32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1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latin typeface="Times New Roman"/>
                          <a:ea typeface="Times New Roman"/>
                        </a:rPr>
                        <a:t>0-0,2</a:t>
                      </a:r>
                      <a:endParaRPr lang="ru-RU" sz="1400">
                        <a:latin typeface="Times New Roman"/>
                        <a:ea typeface="Times New Roman"/>
                      </a:endParaRPr>
                    </a:p>
                  </a:txBody>
                  <a:tcPr marL="32309" marR="32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latin typeface="Times New Roman"/>
                          <a:ea typeface="Times New Roman"/>
                        </a:rPr>
                        <a:t>Катастрофічний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32309" marR="32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400" dirty="0">
                        <a:latin typeface="Times New Roman"/>
                        <a:ea typeface="Times New Roman"/>
                      </a:endParaRPr>
                    </a:p>
                  </a:txBody>
                  <a:tcPr marL="32309" marR="32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latin typeface="Times New Roman"/>
                          <a:ea typeface="Times New Roman"/>
                        </a:rPr>
                        <a:t>-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32309" marR="32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200">
                        <a:latin typeface="Times New Roman"/>
                        <a:ea typeface="Times New Roman"/>
                      </a:endParaRPr>
                    </a:p>
                  </a:txBody>
                  <a:tcPr marL="32309" marR="32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200" dirty="0">
                        <a:latin typeface="Times New Roman"/>
                        <a:ea typeface="Times New Roman"/>
                      </a:endParaRPr>
                    </a:p>
                  </a:txBody>
                  <a:tcPr marL="32309" marR="3230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5169" name="Rectangle 1"/>
          <p:cNvSpPr>
            <a:spLocks noChangeArrowheads="1"/>
          </p:cNvSpPr>
          <p:nvPr/>
        </p:nvSpPr>
        <p:spPr bwMode="auto">
          <a:xfrm>
            <a:off x="1331640" y="142474"/>
            <a:ext cx="727280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Таблиця 3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23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Групування регіонів України за інтегральним індексом демографічної безпеки, 2014-2016 рр.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231" name="Rectangle 3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6193" name="Group 1"/>
          <p:cNvGrpSpPr>
            <a:grpSpLocks noChangeAspect="1"/>
          </p:cNvGrpSpPr>
          <p:nvPr/>
        </p:nvGrpSpPr>
        <p:grpSpPr bwMode="auto">
          <a:xfrm>
            <a:off x="611560" y="404665"/>
            <a:ext cx="8208912" cy="5832647"/>
            <a:chOff x="2277" y="498"/>
            <a:chExt cx="7203" cy="8334"/>
          </a:xfrm>
        </p:grpSpPr>
        <p:sp>
          <p:nvSpPr>
            <p:cNvPr id="136230" name="AutoShape 38"/>
            <p:cNvSpPr>
              <a:spLocks noChangeAspect="1" noChangeArrowheads="1" noTextEdit="1"/>
            </p:cNvSpPr>
            <p:nvPr/>
          </p:nvSpPr>
          <p:spPr bwMode="auto">
            <a:xfrm>
              <a:off x="2277" y="498"/>
              <a:ext cx="7203" cy="8334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6229" name="Text Box 37"/>
            <p:cNvSpPr txBox="1">
              <a:spLocks noChangeArrowheads="1"/>
            </p:cNvSpPr>
            <p:nvPr/>
          </p:nvSpPr>
          <p:spPr bwMode="auto">
            <a:xfrm>
              <a:off x="3406" y="498"/>
              <a:ext cx="5506" cy="27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Складові індекси інтегрального індексу демографічної безпеки</a:t>
              </a:r>
              <a:endPara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28" name="Text Box 36"/>
            <p:cNvSpPr txBox="1">
              <a:spLocks noChangeArrowheads="1"/>
            </p:cNvSpPr>
            <p:nvPr/>
          </p:nvSpPr>
          <p:spPr bwMode="auto">
            <a:xfrm>
              <a:off x="2277" y="916"/>
              <a:ext cx="706" cy="97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Природне відтворення </a:t>
              </a:r>
              <a:endPara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27" name="Text Box 35"/>
            <p:cNvSpPr txBox="1">
              <a:spLocks noChangeArrowheads="1"/>
            </p:cNvSpPr>
            <p:nvPr/>
          </p:nvSpPr>
          <p:spPr bwMode="auto">
            <a:xfrm>
              <a:off x="2340" y="2031"/>
              <a:ext cx="643" cy="83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Здоров’я </a:t>
              </a:r>
              <a:endPara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26" name="Text Box 34"/>
            <p:cNvSpPr txBox="1">
              <a:spLocks noChangeArrowheads="1"/>
            </p:cNvSpPr>
            <p:nvPr/>
          </p:nvSpPr>
          <p:spPr bwMode="auto">
            <a:xfrm>
              <a:off x="2340" y="3146"/>
              <a:ext cx="784" cy="97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Соціально небезпечні хвороби</a:t>
              </a:r>
              <a:endPara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25" name="Text Box 33"/>
            <p:cNvSpPr txBox="1">
              <a:spLocks noChangeArrowheads="1"/>
            </p:cNvSpPr>
            <p:nvPr/>
          </p:nvSpPr>
          <p:spPr bwMode="auto">
            <a:xfrm>
              <a:off x="2277" y="4260"/>
              <a:ext cx="706" cy="97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Девіантна поведінка</a:t>
              </a:r>
              <a:endPara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24" name="Text Box 32"/>
            <p:cNvSpPr txBox="1">
              <a:spLocks noChangeArrowheads="1"/>
            </p:cNvSpPr>
            <p:nvPr/>
          </p:nvSpPr>
          <p:spPr bwMode="auto">
            <a:xfrm>
              <a:off x="2277" y="5375"/>
              <a:ext cx="706" cy="97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Характеристика сім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`</a:t>
              </a:r>
              <a:r>
                <a:rPr kumimoji="0" lang="uk-UA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ї</a:t>
              </a:r>
              <a:endPara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23" name="Text Box 31"/>
            <p:cNvSpPr txBox="1">
              <a:spLocks noChangeArrowheads="1"/>
            </p:cNvSpPr>
            <p:nvPr/>
          </p:nvSpPr>
          <p:spPr bwMode="auto">
            <a:xfrm>
              <a:off x="2277" y="6489"/>
              <a:ext cx="847" cy="97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Статево-вікова</a:t>
              </a:r>
              <a:r>
                <a:rPr kumimoji="0" lang="uk-UA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структура</a:t>
              </a:r>
              <a:endPara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22" name="Text Box 30"/>
            <p:cNvSpPr txBox="1">
              <a:spLocks noChangeArrowheads="1"/>
            </p:cNvSpPr>
            <p:nvPr/>
          </p:nvSpPr>
          <p:spPr bwMode="auto">
            <a:xfrm>
              <a:off x="2340" y="7603"/>
              <a:ext cx="643" cy="111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Механічний рух</a:t>
              </a:r>
              <a:endPara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21" name="Text Box 29"/>
            <p:cNvSpPr txBox="1">
              <a:spLocks noChangeArrowheads="1"/>
            </p:cNvSpPr>
            <p:nvPr/>
          </p:nvSpPr>
          <p:spPr bwMode="auto">
            <a:xfrm>
              <a:off x="3265" y="916"/>
              <a:ext cx="2965" cy="1022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3970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1" u="sng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Кращі регіони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397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Івано-Франківська (</a:t>
              </a: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0,678)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397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Волинська (Іп.в.=</a:t>
              </a: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0,676)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397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Київська (</a:t>
              </a:r>
              <a:r>
                <a:rPr kumimoji="0" lang="uk-UA" sz="11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Іп.в.=</a:t>
              </a: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</a:t>
              </a: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0,662)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397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20" name="Text Box 28"/>
            <p:cNvSpPr txBox="1">
              <a:spLocks noChangeArrowheads="1"/>
            </p:cNvSpPr>
            <p:nvPr/>
          </p:nvSpPr>
          <p:spPr bwMode="auto">
            <a:xfrm>
              <a:off x="6512" y="916"/>
              <a:ext cx="2967" cy="1022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3970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1" u="sng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Гірші регіони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397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Донецька  (</a:t>
              </a:r>
              <a:r>
                <a:rPr kumimoji="0" lang="uk-UA" sz="11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Іп.в.=</a:t>
              </a: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</a:t>
              </a: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0,488)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397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Кіровоградська (</a:t>
              </a:r>
              <a:r>
                <a:rPr kumimoji="0" lang="uk-UA" sz="11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Іп.в.=</a:t>
              </a: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</a:t>
              </a: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0,506)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397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Чернігівська (</a:t>
              </a:r>
              <a:r>
                <a:rPr kumimoji="0" lang="uk-UA" sz="1100" b="0" i="0" u="none" strike="noStrike" cap="none" normalizeH="0" baseline="0" dirty="0" err="1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Іп.в.=</a:t>
              </a: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</a:t>
              </a: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0,529)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397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19" name="Text Box 27"/>
            <p:cNvSpPr txBox="1">
              <a:spLocks noChangeArrowheads="1"/>
            </p:cNvSpPr>
            <p:nvPr/>
          </p:nvSpPr>
          <p:spPr bwMode="auto">
            <a:xfrm>
              <a:off x="3265" y="2031"/>
              <a:ext cx="2965" cy="103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5240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1" u="sng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Кращі регіони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52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Закарпатська (Із=</a:t>
              </a: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0,753)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52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Чернівецька (Із=</a:t>
              </a: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0,724)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52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Івано-Франківська (Із=</a:t>
              </a: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0,688)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52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18" name="Text Box 26"/>
            <p:cNvSpPr txBox="1">
              <a:spLocks noChangeArrowheads="1"/>
            </p:cNvSpPr>
            <p:nvPr/>
          </p:nvSpPr>
          <p:spPr bwMode="auto">
            <a:xfrm>
              <a:off x="6512" y="2031"/>
              <a:ext cx="2967" cy="103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3970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1" u="sng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Гірші регіони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397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Чернігівська (Із=</a:t>
              </a: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0,602)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397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Кіровоградська (Із=</a:t>
              </a: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0,604)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397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Миколаївська (Із=</a:t>
              </a: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0,614)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397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17" name="Text Box 25"/>
            <p:cNvSpPr txBox="1">
              <a:spLocks noChangeArrowheads="1"/>
            </p:cNvSpPr>
            <p:nvPr/>
          </p:nvSpPr>
          <p:spPr bwMode="auto">
            <a:xfrm>
              <a:off x="3265" y="3145"/>
              <a:ext cx="2965" cy="954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5240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1" u="sng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Кращі регіони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52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Закарпатська (Існх.=</a:t>
              </a:r>
              <a:r>
                <a:rPr kumimoji="0" lang="uk-UA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1,602)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52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Чернівецька (Існх.=</a:t>
              </a:r>
              <a:r>
                <a:rPr kumimoji="0" lang="uk-UA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0,908)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52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Івано-Франківська (Існх.=</a:t>
              </a:r>
              <a:r>
                <a:rPr kumimoji="0" lang="uk-UA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0,906)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52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16" name="Text Box 24"/>
            <p:cNvSpPr txBox="1">
              <a:spLocks noChangeArrowheads="1"/>
            </p:cNvSpPr>
            <p:nvPr/>
          </p:nvSpPr>
          <p:spPr bwMode="auto">
            <a:xfrm>
              <a:off x="6512" y="3145"/>
              <a:ext cx="2968" cy="954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3970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1" u="sng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Гірші регіони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397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Дніпропетровська (Існх.=</a:t>
              </a:r>
              <a:r>
                <a:rPr kumimoji="0" lang="uk-UA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0,350)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397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Одеська (Існх.=</a:t>
              </a:r>
              <a:r>
                <a:rPr kumimoji="0" lang="uk-UA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0,370)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397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АР Крим (Існх.=</a:t>
              </a:r>
              <a:r>
                <a:rPr kumimoji="0" lang="uk-UA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0,400)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397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15" name="Text Box 23"/>
            <p:cNvSpPr txBox="1">
              <a:spLocks noChangeArrowheads="1"/>
            </p:cNvSpPr>
            <p:nvPr/>
          </p:nvSpPr>
          <p:spPr bwMode="auto">
            <a:xfrm>
              <a:off x="3265" y="4260"/>
              <a:ext cx="2965" cy="971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5240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1" u="sng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Кращі регіони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52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Івано-Франківська (Ід=</a:t>
              </a:r>
              <a:r>
                <a:rPr kumimoji="0" lang="uk-UA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0,851)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52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Львівська (Ід=</a:t>
              </a:r>
              <a:r>
                <a:rPr kumimoji="0" lang="uk-UA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0,850)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52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Тернопільська (Ід=</a:t>
              </a:r>
              <a:r>
                <a:rPr kumimoji="0" lang="uk-UA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0,798)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52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14" name="Text Box 22"/>
            <p:cNvSpPr txBox="1">
              <a:spLocks noChangeArrowheads="1"/>
            </p:cNvSpPr>
            <p:nvPr/>
          </p:nvSpPr>
          <p:spPr bwMode="auto">
            <a:xfrm>
              <a:off x="6512" y="4260"/>
              <a:ext cx="2968" cy="971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3970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1" u="sng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Гірші регіони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397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Кіровоградська (Ід=</a:t>
              </a:r>
              <a:r>
                <a:rPr kumimoji="0" lang="uk-UA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0,266)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397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Донецька (Ід=</a:t>
              </a:r>
              <a:r>
                <a:rPr kumimoji="0" lang="uk-UA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0,285)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397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Луганська (Ід=</a:t>
              </a:r>
              <a:r>
                <a:rPr kumimoji="0" lang="uk-UA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0,297)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397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13" name="Text Box 21"/>
            <p:cNvSpPr txBox="1">
              <a:spLocks noChangeArrowheads="1"/>
            </p:cNvSpPr>
            <p:nvPr/>
          </p:nvSpPr>
          <p:spPr bwMode="auto">
            <a:xfrm>
              <a:off x="3265" y="5374"/>
              <a:ext cx="2965" cy="98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5240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1" u="sng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Кращі регіони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52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Рівненська (Ісім=</a:t>
              </a:r>
              <a:r>
                <a:rPr kumimoji="0" lang="uk-UA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0,962)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52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Івано-Франківська (Ісім=</a:t>
              </a:r>
              <a:r>
                <a:rPr kumimoji="0" lang="uk-UA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0,821)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52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Львівська (Ісім=</a:t>
              </a:r>
              <a:r>
                <a:rPr kumimoji="0" lang="uk-UA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0,722)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52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12" name="Text Box 20"/>
            <p:cNvSpPr txBox="1">
              <a:spLocks noChangeArrowheads="1"/>
            </p:cNvSpPr>
            <p:nvPr/>
          </p:nvSpPr>
          <p:spPr bwMode="auto">
            <a:xfrm>
              <a:off x="6512" y="5374"/>
              <a:ext cx="2968" cy="98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3970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1" u="sng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Гірші регіони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397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Донецька (Ісім=</a:t>
              </a:r>
              <a:r>
                <a:rPr kumimoji="0" lang="uk-UA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0,313)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397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Кіровоградська (Ісім=</a:t>
              </a:r>
              <a:r>
                <a:rPr kumimoji="0" lang="uk-UA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0,318)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397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Луганська (Ісім=</a:t>
              </a:r>
              <a:r>
                <a:rPr kumimoji="0" lang="uk-UA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0,336)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397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11" name="Text Box 19"/>
            <p:cNvSpPr txBox="1">
              <a:spLocks noChangeArrowheads="1"/>
            </p:cNvSpPr>
            <p:nvPr/>
          </p:nvSpPr>
          <p:spPr bwMode="auto">
            <a:xfrm>
              <a:off x="3265" y="6628"/>
              <a:ext cx="2965" cy="96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5240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1" u="sng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Кращі регіони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52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Закарпатська (Істр.=</a:t>
              </a: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0,856)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52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Рівненська (Істр.=</a:t>
              </a: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0,784) 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52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Івано-Франківська (Істр.=</a:t>
              </a: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0,745)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52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10" name="Text Box 18"/>
            <p:cNvSpPr txBox="1">
              <a:spLocks noChangeArrowheads="1"/>
            </p:cNvSpPr>
            <p:nvPr/>
          </p:nvSpPr>
          <p:spPr bwMode="auto">
            <a:xfrm>
              <a:off x="6512" y="6628"/>
              <a:ext cx="2968" cy="96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3970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1" u="sng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Гірші регіони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397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Донецька (Істр.=</a:t>
              </a: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0,565)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397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Чернігівська (Істр.=</a:t>
              </a: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0,571)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397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Черкаська (Істр.=</a:t>
              </a: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0,582)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397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09" name="Text Box 17"/>
            <p:cNvSpPr txBox="1">
              <a:spLocks noChangeArrowheads="1"/>
            </p:cNvSpPr>
            <p:nvPr/>
          </p:nvSpPr>
          <p:spPr bwMode="auto">
            <a:xfrm>
              <a:off x="3265" y="7743"/>
              <a:ext cx="2965" cy="98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5240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1" u="sng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Кращі регіони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52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Київська (Ім=</a:t>
              </a:r>
              <a:r>
                <a:rPr kumimoji="0" lang="uk-UA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1,155)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52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Закарпатська (Ім=</a:t>
              </a:r>
              <a:r>
                <a:rPr kumimoji="0" lang="uk-UA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1,121)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52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Чернівецька (Ім=</a:t>
              </a:r>
              <a:r>
                <a:rPr kumimoji="0" lang="uk-UA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1,061)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524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08" name="Text Box 16"/>
            <p:cNvSpPr txBox="1">
              <a:spLocks noChangeArrowheads="1"/>
            </p:cNvSpPr>
            <p:nvPr/>
          </p:nvSpPr>
          <p:spPr bwMode="auto">
            <a:xfrm>
              <a:off x="6512" y="7743"/>
              <a:ext cx="2968" cy="98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13970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1" u="sng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Гірші регіони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397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Херсонська (Ім=</a:t>
              </a:r>
              <a:r>
                <a:rPr kumimoji="0" lang="uk-UA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0,833)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397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Кіровоградська (Ім=</a:t>
              </a:r>
              <a:r>
                <a:rPr kumimoji="0" lang="uk-UA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0,849)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397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1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Луганська (Ім=</a:t>
              </a:r>
              <a:r>
                <a:rPr kumimoji="0" lang="uk-UA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0,868)</a:t>
              </a:r>
              <a:endParaRPr kumimoji="0" lang="uk-UA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0" marR="0" lvl="0" indent="1397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uk-UA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6207" name="Line 15"/>
            <p:cNvSpPr>
              <a:spLocks noChangeShapeType="1"/>
            </p:cNvSpPr>
            <p:nvPr/>
          </p:nvSpPr>
          <p:spPr bwMode="auto">
            <a:xfrm>
              <a:off x="2983" y="1334"/>
              <a:ext cx="28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6206" name="Line 14"/>
            <p:cNvSpPr>
              <a:spLocks noChangeShapeType="1"/>
            </p:cNvSpPr>
            <p:nvPr/>
          </p:nvSpPr>
          <p:spPr bwMode="auto">
            <a:xfrm>
              <a:off x="2983" y="2449"/>
              <a:ext cx="28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6205" name="Line 13"/>
            <p:cNvSpPr>
              <a:spLocks noChangeShapeType="1"/>
            </p:cNvSpPr>
            <p:nvPr/>
          </p:nvSpPr>
          <p:spPr bwMode="auto">
            <a:xfrm>
              <a:off x="2983" y="4678"/>
              <a:ext cx="28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6204" name="Line 12"/>
            <p:cNvSpPr>
              <a:spLocks noChangeShapeType="1"/>
            </p:cNvSpPr>
            <p:nvPr/>
          </p:nvSpPr>
          <p:spPr bwMode="auto">
            <a:xfrm>
              <a:off x="2983" y="5792"/>
              <a:ext cx="282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6203" name="Line 11"/>
            <p:cNvSpPr>
              <a:spLocks noChangeShapeType="1"/>
            </p:cNvSpPr>
            <p:nvPr/>
          </p:nvSpPr>
          <p:spPr bwMode="auto">
            <a:xfrm>
              <a:off x="2983" y="8161"/>
              <a:ext cx="28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6202" name="Line 10"/>
            <p:cNvSpPr>
              <a:spLocks noChangeShapeType="1"/>
            </p:cNvSpPr>
            <p:nvPr/>
          </p:nvSpPr>
          <p:spPr bwMode="auto">
            <a:xfrm>
              <a:off x="3124" y="3702"/>
              <a:ext cx="14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6201" name="Line 9"/>
            <p:cNvSpPr>
              <a:spLocks noChangeShapeType="1"/>
            </p:cNvSpPr>
            <p:nvPr/>
          </p:nvSpPr>
          <p:spPr bwMode="auto">
            <a:xfrm>
              <a:off x="3124" y="7046"/>
              <a:ext cx="14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6200" name="Line 8"/>
            <p:cNvSpPr>
              <a:spLocks noChangeShapeType="1"/>
            </p:cNvSpPr>
            <p:nvPr/>
          </p:nvSpPr>
          <p:spPr bwMode="auto">
            <a:xfrm>
              <a:off x="6230" y="1334"/>
              <a:ext cx="28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6199" name="Line 7"/>
            <p:cNvSpPr>
              <a:spLocks noChangeShapeType="1"/>
            </p:cNvSpPr>
            <p:nvPr/>
          </p:nvSpPr>
          <p:spPr bwMode="auto">
            <a:xfrm>
              <a:off x="6230" y="2449"/>
              <a:ext cx="28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6198" name="Line 6"/>
            <p:cNvSpPr>
              <a:spLocks noChangeShapeType="1"/>
            </p:cNvSpPr>
            <p:nvPr/>
          </p:nvSpPr>
          <p:spPr bwMode="auto">
            <a:xfrm>
              <a:off x="6230" y="3563"/>
              <a:ext cx="28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6197" name="Line 5"/>
            <p:cNvSpPr>
              <a:spLocks noChangeShapeType="1"/>
            </p:cNvSpPr>
            <p:nvPr/>
          </p:nvSpPr>
          <p:spPr bwMode="auto">
            <a:xfrm>
              <a:off x="6230" y="4678"/>
              <a:ext cx="28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6196" name="Line 4"/>
            <p:cNvSpPr>
              <a:spLocks noChangeShapeType="1"/>
            </p:cNvSpPr>
            <p:nvPr/>
          </p:nvSpPr>
          <p:spPr bwMode="auto">
            <a:xfrm>
              <a:off x="6230" y="5792"/>
              <a:ext cx="282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6195" name="Line 3"/>
            <p:cNvSpPr>
              <a:spLocks noChangeShapeType="1"/>
            </p:cNvSpPr>
            <p:nvPr/>
          </p:nvSpPr>
          <p:spPr bwMode="auto">
            <a:xfrm>
              <a:off x="6230" y="7046"/>
              <a:ext cx="282" cy="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6194" name="Line 2"/>
            <p:cNvSpPr>
              <a:spLocks noChangeShapeType="1"/>
            </p:cNvSpPr>
            <p:nvPr/>
          </p:nvSpPr>
          <p:spPr bwMode="auto">
            <a:xfrm>
              <a:off x="6230" y="8161"/>
              <a:ext cx="282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136254" name="Rectangle 62"/>
          <p:cNvSpPr>
            <a:spLocks noChangeArrowheads="1"/>
          </p:cNvSpPr>
          <p:nvPr/>
        </p:nvSpPr>
        <p:spPr bwMode="auto">
          <a:xfrm rot="10800000" flipV="1">
            <a:off x="827584" y="6334780"/>
            <a:ext cx="76328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77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Рис.8. Розподіл регіонів України за найкращими та найгіршими індексами складовими демографічної безпеки, 2014-2016 рр.</a:t>
            </a: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8"/>
          <p:cNvGrpSpPr/>
          <p:nvPr/>
        </p:nvGrpSpPr>
        <p:grpSpPr>
          <a:xfrm>
            <a:off x="-10139" y="3376290"/>
            <a:ext cx="627791" cy="3527049"/>
            <a:chOff x="-16231" y="0"/>
            <a:chExt cx="1672415" cy="6884041"/>
          </a:xfrm>
        </p:grpSpPr>
        <p:pic>
          <p:nvPicPr>
            <p:cNvPr id="10" name="Picture 2" descr="C:\Users\ТОЛЯ\Desktop\5555555555\1312435082_stock-vector-ethnic-ukraine-patterns-7.jpg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52812" r="50000"/>
            <a:stretch/>
          </p:blipFill>
          <p:spPr bwMode="auto">
            <a:xfrm>
              <a:off x="-16231" y="0"/>
              <a:ext cx="1656184" cy="35010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C:\Users\ТОЛЯ\Desktop\5555555555\1312435082_stock-vector-ethnic-ukraine-patterns-7.jpg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52812" r="50000"/>
            <a:stretch/>
          </p:blipFill>
          <p:spPr bwMode="auto">
            <a:xfrm>
              <a:off x="0" y="3383033"/>
              <a:ext cx="1656184" cy="35010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3" name="Picture 2" descr="C:\Users\ТОЛЯ\Desktop\5555555555\1312435082_stock-vector-ethnic-ukraine-patterns-7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52812" r="50000"/>
          <a:stretch/>
        </p:blipFill>
        <p:spPr bwMode="auto">
          <a:xfrm>
            <a:off x="-19278" y="-17657"/>
            <a:ext cx="621698" cy="1793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:\Users\ТОЛЯ\Desktop\5555555555\1312435082_stock-vector-ethnic-ukraine-patterns-7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52813" r="50000" b="3213"/>
          <a:stretch/>
        </p:blipFill>
        <p:spPr bwMode="auto">
          <a:xfrm>
            <a:off x="-13185" y="1715645"/>
            <a:ext cx="621698" cy="1671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ТОЛЯ\Desktop\5555555555\1315154342_qh0ut3expdwzhx5.jpe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-113" b="77560"/>
          <a:stretch/>
        </p:blipFill>
        <p:spPr bwMode="auto">
          <a:xfrm>
            <a:off x="0" y="0"/>
            <a:ext cx="1456264" cy="897105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7" descr="C:\Users\ТОЛЯ\Desktop\5555555555\m_4_20124026ad572d58.jpg"/>
          <p:cNvPicPr>
            <a:picLocks noChangeAspect="1" noChangeArrowheads="1"/>
          </p:cNvPicPr>
          <p:nvPr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5241" b="13623"/>
          <a:stretch/>
        </p:blipFill>
        <p:spPr bwMode="auto">
          <a:xfrm>
            <a:off x="7787249" y="6149579"/>
            <a:ext cx="1356751" cy="708421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53" name="Диаграмма 52"/>
          <p:cNvGraphicFramePr>
            <a:graphicFrameLocks/>
          </p:cNvGraphicFramePr>
          <p:nvPr/>
        </p:nvGraphicFramePr>
        <p:xfrm>
          <a:off x="971600" y="692696"/>
          <a:ext cx="7632847" cy="5419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xmlns="" val="4023294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53" name="Rectangle 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37217" name="Group 1"/>
          <p:cNvGrpSpPr>
            <a:grpSpLocks noChangeAspect="1"/>
          </p:cNvGrpSpPr>
          <p:nvPr/>
        </p:nvGrpSpPr>
        <p:grpSpPr bwMode="auto">
          <a:xfrm>
            <a:off x="467544" y="404664"/>
            <a:ext cx="8064896" cy="6048672"/>
            <a:chOff x="2277" y="-582"/>
            <a:chExt cx="7200" cy="6440"/>
          </a:xfrm>
        </p:grpSpPr>
        <p:sp>
          <p:nvSpPr>
            <p:cNvPr id="137252" name="AutoShape 36"/>
            <p:cNvSpPr>
              <a:spLocks noChangeAspect="1" noChangeArrowheads="1" noTextEdit="1"/>
            </p:cNvSpPr>
            <p:nvPr/>
          </p:nvSpPr>
          <p:spPr bwMode="auto">
            <a:xfrm>
              <a:off x="2277" y="-582"/>
              <a:ext cx="7200" cy="6440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7251" name="Text Box 35"/>
            <p:cNvSpPr txBox="1">
              <a:spLocks noChangeArrowheads="1"/>
            </p:cNvSpPr>
            <p:nvPr/>
          </p:nvSpPr>
          <p:spPr bwMode="auto">
            <a:xfrm>
              <a:off x="2842" y="-582"/>
              <a:ext cx="5929" cy="27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ookman Old Style" pitchFamily="18" charset="0"/>
                  <a:ea typeface="Times New Roman" pitchFamily="18" charset="0"/>
                  <a:cs typeface="Arial" pitchFamily="34" charset="0"/>
                </a:rPr>
                <a:t>Зменшення чисельності населення</a:t>
              </a:r>
              <a:endPara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7250" name="Text Box 34"/>
            <p:cNvSpPr txBox="1">
              <a:spLocks noChangeArrowheads="1"/>
            </p:cNvSpPr>
            <p:nvPr/>
          </p:nvSpPr>
          <p:spPr bwMode="auto">
            <a:xfrm>
              <a:off x="2842" y="533"/>
              <a:ext cx="6070" cy="27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ookman Old Style" pitchFamily="18" charset="0"/>
                  <a:ea typeface="Times New Roman" pitchFamily="18" charset="0"/>
                  <a:cs typeface="Arial" pitchFamily="34" charset="0"/>
                </a:rPr>
                <a:t>Старіння населення</a:t>
              </a:r>
              <a:endPara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7249" name="Text Box 33"/>
            <p:cNvSpPr txBox="1">
              <a:spLocks noChangeArrowheads="1"/>
            </p:cNvSpPr>
            <p:nvPr/>
          </p:nvSpPr>
          <p:spPr bwMode="auto">
            <a:xfrm>
              <a:off x="2418" y="951"/>
              <a:ext cx="2173" cy="558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ookman Old Style" pitchFamily="18" charset="0"/>
                  <a:ea typeface="Times New Roman" pitchFamily="18" charset="0"/>
                  <a:cs typeface="Arial" pitchFamily="34" charset="0"/>
                </a:rPr>
                <a:t>Зменшення чисельності працездатного населення</a:t>
              </a:r>
              <a:endParaRPr kumimoji="0" lang="uk-UA" sz="1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7248" name="Text Box 32"/>
            <p:cNvSpPr txBox="1">
              <a:spLocks noChangeArrowheads="1"/>
            </p:cNvSpPr>
            <p:nvPr/>
          </p:nvSpPr>
          <p:spPr bwMode="auto">
            <a:xfrm>
              <a:off x="2559" y="1787"/>
              <a:ext cx="6636" cy="27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ookman Old Style" pitchFamily="18" charset="0"/>
                  <a:ea typeface="Times New Roman" pitchFamily="18" charset="0"/>
                  <a:cs typeface="Arial" pitchFamily="34" charset="0"/>
                </a:rPr>
                <a:t>Смертність працездатного населення та </a:t>
              </a:r>
              <a:r>
                <a:rPr kumimoji="0" lang="uk-UA" sz="1600" b="1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ookman Old Style" pitchFamily="18" charset="0"/>
                  <a:ea typeface="Times New Roman" pitchFamily="18" charset="0"/>
                  <a:cs typeface="Arial" pitchFamily="34" charset="0"/>
                </a:rPr>
                <a:t>надсмертність</a:t>
              </a:r>
              <a:r>
                <a:rPr kumimoji="0" lang="uk-UA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ookman Old Style" pitchFamily="18" charset="0"/>
                  <a:ea typeface="Times New Roman" pitchFamily="18" charset="0"/>
                  <a:cs typeface="Arial" pitchFamily="34" charset="0"/>
                </a:rPr>
                <a:t> чоловіків</a:t>
              </a:r>
              <a:endPara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7247" name="Text Box 31"/>
            <p:cNvSpPr txBox="1">
              <a:spLocks noChangeArrowheads="1"/>
            </p:cNvSpPr>
            <p:nvPr/>
          </p:nvSpPr>
          <p:spPr bwMode="auto">
            <a:xfrm>
              <a:off x="2983" y="2763"/>
              <a:ext cx="5929" cy="27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ookman Old Style" pitchFamily="18" charset="0"/>
                  <a:ea typeface="Times New Roman" pitchFamily="18" charset="0"/>
                  <a:cs typeface="Arial" pitchFamily="34" charset="0"/>
                </a:rPr>
                <a:t>Зростання рівня захворюваності населення</a:t>
              </a:r>
              <a:endPara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7246" name="Text Box 30"/>
            <p:cNvSpPr txBox="1">
              <a:spLocks noChangeArrowheads="1"/>
            </p:cNvSpPr>
            <p:nvPr/>
          </p:nvSpPr>
          <p:spPr bwMode="auto">
            <a:xfrm>
              <a:off x="2701" y="3738"/>
              <a:ext cx="6352" cy="27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ookman Old Style" pitchFamily="18" charset="0"/>
                  <a:ea typeface="Times New Roman" pitchFamily="18" charset="0"/>
                  <a:cs typeface="Arial" pitchFamily="34" charset="0"/>
                </a:rPr>
                <a:t>Міграційні втрати населення</a:t>
              </a:r>
              <a:endPara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7245" name="Text Box 29"/>
            <p:cNvSpPr txBox="1">
              <a:spLocks noChangeArrowheads="1"/>
            </p:cNvSpPr>
            <p:nvPr/>
          </p:nvSpPr>
          <p:spPr bwMode="auto">
            <a:xfrm>
              <a:off x="2418" y="-164"/>
              <a:ext cx="1835" cy="417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algn="ctr" defTabSz="914400" rtl="0" eaLnBrk="1" fontAlgn="base" latinLnBrk="0" hangingPunct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ookman Old Style" pitchFamily="18" charset="0"/>
                  <a:ea typeface="Times New Roman" pitchFamily="18" charset="0"/>
                  <a:cs typeface="Bookman Old Style" pitchFamily="18" charset="0"/>
                </a:rPr>
                <a:t>Нестача робочої сили</a:t>
              </a:r>
              <a:endPara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7244" name="Text Box 28"/>
            <p:cNvSpPr txBox="1">
              <a:spLocks noChangeArrowheads="1"/>
            </p:cNvSpPr>
            <p:nvPr/>
          </p:nvSpPr>
          <p:spPr bwMode="auto">
            <a:xfrm>
              <a:off x="4818" y="951"/>
              <a:ext cx="2216" cy="767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algn="ctr" defTabSz="914400" rtl="0" eaLnBrk="1" fontAlgn="base" latinLnBrk="0" hangingPunct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uk-UA" sz="1500" dirty="0" smtClean="0">
                  <a:latin typeface="Bookman Old Style" pitchFamily="18" charset="0"/>
                  <a:ea typeface="Times New Roman" pitchFamily="18" charset="0"/>
                  <a:cs typeface="Arial" pitchFamily="34" charset="0"/>
                </a:rPr>
                <a:t>Навантаження на пенсійну систему та систему охорони здоров’я </a:t>
              </a:r>
            </a:p>
          </p:txBody>
        </p:sp>
        <p:sp>
          <p:nvSpPr>
            <p:cNvPr id="137243" name="Text Box 27"/>
            <p:cNvSpPr txBox="1">
              <a:spLocks noChangeArrowheads="1"/>
            </p:cNvSpPr>
            <p:nvPr/>
          </p:nvSpPr>
          <p:spPr bwMode="auto">
            <a:xfrm>
              <a:off x="7077" y="951"/>
              <a:ext cx="2259" cy="69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uk-UA" sz="1500" dirty="0" smtClean="0">
                  <a:latin typeface="Bookman Old Style" pitchFamily="18" charset="0"/>
                  <a:ea typeface="Times New Roman" pitchFamily="18" charset="0"/>
                  <a:cs typeface="Arial" pitchFamily="34" charset="0"/>
                </a:rPr>
                <a:t>Зростання демографічне навантаження на працездатне населення</a:t>
              </a:r>
            </a:p>
          </p:txBody>
        </p:sp>
        <p:sp>
          <p:nvSpPr>
            <p:cNvPr id="137242" name="Text Box 26"/>
            <p:cNvSpPr txBox="1">
              <a:spLocks noChangeArrowheads="1"/>
            </p:cNvSpPr>
            <p:nvPr/>
          </p:nvSpPr>
          <p:spPr bwMode="auto">
            <a:xfrm>
              <a:off x="2418" y="2205"/>
              <a:ext cx="2752" cy="4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ookman Old Style" pitchFamily="18" charset="0"/>
                  <a:ea typeface="Times New Roman" pitchFamily="18" charset="0"/>
                  <a:cs typeface="Arial" pitchFamily="34" charset="0"/>
                </a:rPr>
                <a:t>Погіршення шлюбної ситуації</a:t>
              </a:r>
              <a:endParaRPr kumimoji="0" lang="uk-UA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7241" name="Text Box 25"/>
            <p:cNvSpPr txBox="1">
              <a:spLocks noChangeArrowheads="1"/>
            </p:cNvSpPr>
            <p:nvPr/>
          </p:nvSpPr>
          <p:spPr bwMode="auto">
            <a:xfrm>
              <a:off x="7227" y="3175"/>
              <a:ext cx="2186" cy="4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ookman Old Style" pitchFamily="18" charset="0"/>
                  <a:ea typeface="Times New Roman" pitchFamily="18" charset="0"/>
                  <a:cs typeface="Arial" pitchFamily="34" charset="0"/>
                </a:rPr>
                <a:t>Навантаження на систему соціального забезпечення</a:t>
              </a:r>
              <a:endPara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7240" name="Text Box 24"/>
            <p:cNvSpPr txBox="1">
              <a:spLocks noChangeArrowheads="1"/>
            </p:cNvSpPr>
            <p:nvPr/>
          </p:nvSpPr>
          <p:spPr bwMode="auto">
            <a:xfrm>
              <a:off x="2406" y="4171"/>
              <a:ext cx="2118" cy="55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ookman Old Style" pitchFamily="18" charset="0"/>
                  <a:ea typeface="Times New Roman" pitchFamily="18" charset="0"/>
                  <a:cs typeface="Arial" pitchFamily="34" charset="0"/>
                </a:rPr>
                <a:t>Втрата інтелектуального капіталу та робочої сили</a:t>
              </a:r>
              <a:endPara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7239" name="Text Box 23"/>
            <p:cNvSpPr txBox="1">
              <a:spLocks noChangeArrowheads="1"/>
            </p:cNvSpPr>
            <p:nvPr/>
          </p:nvSpPr>
          <p:spPr bwMode="auto">
            <a:xfrm>
              <a:off x="4398" y="-164"/>
              <a:ext cx="2571" cy="558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uk-UA" sz="1600" dirty="0" smtClean="0">
                  <a:latin typeface="Bookman Old Style" pitchFamily="18" charset="0"/>
                  <a:ea typeface="Times New Roman" pitchFamily="18" charset="0"/>
                  <a:cs typeface="Bookman Old Style" pitchFamily="18" charset="0"/>
                </a:rPr>
                <a:t>Проблема комплектування збройних сил</a:t>
              </a:r>
            </a:p>
          </p:txBody>
        </p:sp>
        <p:sp>
          <p:nvSpPr>
            <p:cNvPr id="137238" name="Text Box 22"/>
            <p:cNvSpPr txBox="1">
              <a:spLocks noChangeArrowheads="1"/>
            </p:cNvSpPr>
            <p:nvPr/>
          </p:nvSpPr>
          <p:spPr bwMode="auto">
            <a:xfrm>
              <a:off x="7077" y="-164"/>
              <a:ext cx="2336" cy="558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uk-UA" sz="1600" dirty="0" smtClean="0">
                  <a:latin typeface="Bookman Old Style" pitchFamily="18" charset="0"/>
                  <a:ea typeface="Times New Roman" pitchFamily="18" charset="0"/>
                  <a:cs typeface="Bookman Old Style" pitchFamily="18" charset="0"/>
                </a:rPr>
                <a:t>Загроза збереження територіальної цілісності</a:t>
              </a:r>
            </a:p>
          </p:txBody>
        </p:sp>
        <p:sp>
          <p:nvSpPr>
            <p:cNvPr id="137237" name="Line 21"/>
            <p:cNvSpPr>
              <a:spLocks noChangeShapeType="1"/>
            </p:cNvSpPr>
            <p:nvPr/>
          </p:nvSpPr>
          <p:spPr bwMode="auto">
            <a:xfrm flipH="1">
              <a:off x="3971" y="-303"/>
              <a:ext cx="1553" cy="1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7236" name="Line 20"/>
            <p:cNvSpPr>
              <a:spLocks noChangeShapeType="1"/>
            </p:cNvSpPr>
            <p:nvPr/>
          </p:nvSpPr>
          <p:spPr bwMode="auto">
            <a:xfrm>
              <a:off x="6230" y="-303"/>
              <a:ext cx="1271" cy="1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7235" name="Line 19"/>
            <p:cNvSpPr>
              <a:spLocks noChangeShapeType="1"/>
            </p:cNvSpPr>
            <p:nvPr/>
          </p:nvSpPr>
          <p:spPr bwMode="auto">
            <a:xfrm>
              <a:off x="5806" y="-303"/>
              <a:ext cx="0" cy="1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7234" name="Line 18"/>
            <p:cNvSpPr>
              <a:spLocks noChangeShapeType="1"/>
            </p:cNvSpPr>
            <p:nvPr/>
          </p:nvSpPr>
          <p:spPr bwMode="auto">
            <a:xfrm flipH="1">
              <a:off x="3972" y="812"/>
              <a:ext cx="1553" cy="1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7233" name="Line 17"/>
            <p:cNvSpPr>
              <a:spLocks noChangeShapeType="1"/>
            </p:cNvSpPr>
            <p:nvPr/>
          </p:nvSpPr>
          <p:spPr bwMode="auto">
            <a:xfrm>
              <a:off x="6231" y="812"/>
              <a:ext cx="1271" cy="1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7232" name="Line 16"/>
            <p:cNvSpPr>
              <a:spLocks noChangeShapeType="1"/>
            </p:cNvSpPr>
            <p:nvPr/>
          </p:nvSpPr>
          <p:spPr bwMode="auto">
            <a:xfrm>
              <a:off x="5806" y="812"/>
              <a:ext cx="1" cy="1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7231" name="Text Box 15"/>
            <p:cNvSpPr txBox="1">
              <a:spLocks noChangeArrowheads="1"/>
            </p:cNvSpPr>
            <p:nvPr/>
          </p:nvSpPr>
          <p:spPr bwMode="auto">
            <a:xfrm>
              <a:off x="6777" y="2178"/>
              <a:ext cx="2541" cy="419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uk-UA" sz="2000" dirty="0" smtClean="0">
                  <a:latin typeface="Bookman Old Style" pitchFamily="18" charset="0"/>
                  <a:ea typeface="Times New Roman" pitchFamily="18" charset="0"/>
                  <a:cs typeface="Arial" pitchFamily="34" charset="0"/>
                </a:rPr>
                <a:t>Втрата робочої сили</a:t>
              </a:r>
            </a:p>
          </p:txBody>
        </p:sp>
        <p:sp>
          <p:nvSpPr>
            <p:cNvPr id="137230" name="Line 14"/>
            <p:cNvSpPr>
              <a:spLocks noChangeShapeType="1"/>
            </p:cNvSpPr>
            <p:nvPr/>
          </p:nvSpPr>
          <p:spPr bwMode="auto">
            <a:xfrm flipH="1">
              <a:off x="4253" y="2066"/>
              <a:ext cx="1412" cy="1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7229" name="Line 13"/>
            <p:cNvSpPr>
              <a:spLocks noChangeShapeType="1"/>
            </p:cNvSpPr>
            <p:nvPr/>
          </p:nvSpPr>
          <p:spPr bwMode="auto">
            <a:xfrm>
              <a:off x="5806" y="2066"/>
              <a:ext cx="1553" cy="1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7228" name="Text Box 12"/>
            <p:cNvSpPr txBox="1">
              <a:spLocks noChangeArrowheads="1"/>
            </p:cNvSpPr>
            <p:nvPr/>
          </p:nvSpPr>
          <p:spPr bwMode="auto">
            <a:xfrm>
              <a:off x="2418" y="3181"/>
              <a:ext cx="2259" cy="4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ookman Old Style" pitchFamily="18" charset="0"/>
                  <a:ea typeface="Times New Roman" pitchFamily="18" charset="0"/>
                  <a:cs typeface="Arial" pitchFamily="34" charset="0"/>
                </a:rPr>
                <a:t>Зниження працездатності населення</a:t>
              </a:r>
              <a:endPara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7227" name="Text Box 11"/>
            <p:cNvSpPr txBox="1">
              <a:spLocks noChangeArrowheads="1"/>
            </p:cNvSpPr>
            <p:nvPr/>
          </p:nvSpPr>
          <p:spPr bwMode="auto">
            <a:xfrm>
              <a:off x="4818" y="3181"/>
              <a:ext cx="2118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uk-UA" sz="1400" dirty="0" smtClean="0">
                  <a:latin typeface="Bookman Old Style" pitchFamily="18" charset="0"/>
                  <a:ea typeface="Times New Roman" pitchFamily="18" charset="0"/>
                  <a:cs typeface="Arial" pitchFamily="34" charset="0"/>
                </a:rPr>
                <a:t>Навантаження на систему охорони здоров’я</a:t>
              </a:r>
            </a:p>
          </p:txBody>
        </p:sp>
        <p:sp>
          <p:nvSpPr>
            <p:cNvPr id="137226" name="Line 10"/>
            <p:cNvSpPr>
              <a:spLocks noChangeShapeType="1"/>
            </p:cNvSpPr>
            <p:nvPr/>
          </p:nvSpPr>
          <p:spPr bwMode="auto">
            <a:xfrm flipH="1">
              <a:off x="4112" y="3042"/>
              <a:ext cx="1412" cy="1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7225" name="Line 9"/>
            <p:cNvSpPr>
              <a:spLocks noChangeShapeType="1"/>
            </p:cNvSpPr>
            <p:nvPr/>
          </p:nvSpPr>
          <p:spPr bwMode="auto">
            <a:xfrm>
              <a:off x="6371" y="3042"/>
              <a:ext cx="1553" cy="1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7224" name="Line 8"/>
            <p:cNvSpPr>
              <a:spLocks noChangeShapeType="1"/>
            </p:cNvSpPr>
            <p:nvPr/>
          </p:nvSpPr>
          <p:spPr bwMode="auto">
            <a:xfrm>
              <a:off x="5948" y="3042"/>
              <a:ext cx="0" cy="1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7223" name="Text Box 7"/>
            <p:cNvSpPr txBox="1">
              <a:spLocks noChangeArrowheads="1"/>
            </p:cNvSpPr>
            <p:nvPr/>
          </p:nvSpPr>
          <p:spPr bwMode="auto">
            <a:xfrm>
              <a:off x="4818" y="4147"/>
              <a:ext cx="2259" cy="70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ookman Old Style" pitchFamily="18" charset="0"/>
                  <a:ea typeface="Times New Roman" pitchFamily="18" charset="0"/>
                  <a:cs typeface="Arial" pitchFamily="34" charset="0"/>
                </a:rPr>
                <a:t>Посилення диспропорцій між міським і сільським населенням</a:t>
              </a:r>
              <a:endPara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7222" name="Line 6"/>
            <p:cNvSpPr>
              <a:spLocks noChangeShapeType="1"/>
            </p:cNvSpPr>
            <p:nvPr/>
          </p:nvSpPr>
          <p:spPr bwMode="auto">
            <a:xfrm flipH="1">
              <a:off x="3971" y="4008"/>
              <a:ext cx="1553" cy="1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7221" name="Line 5"/>
            <p:cNvSpPr>
              <a:spLocks noChangeShapeType="1"/>
            </p:cNvSpPr>
            <p:nvPr/>
          </p:nvSpPr>
          <p:spPr bwMode="auto">
            <a:xfrm>
              <a:off x="6371" y="4017"/>
              <a:ext cx="1553" cy="1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7220" name="Line 4"/>
            <p:cNvSpPr>
              <a:spLocks noChangeShapeType="1"/>
            </p:cNvSpPr>
            <p:nvPr/>
          </p:nvSpPr>
          <p:spPr bwMode="auto">
            <a:xfrm>
              <a:off x="5948" y="4017"/>
              <a:ext cx="1" cy="1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7219" name="Text Box 3"/>
            <p:cNvSpPr txBox="1">
              <a:spLocks noChangeArrowheads="1"/>
            </p:cNvSpPr>
            <p:nvPr/>
          </p:nvSpPr>
          <p:spPr bwMode="auto">
            <a:xfrm>
              <a:off x="2418" y="5166"/>
              <a:ext cx="6918" cy="4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ookman Old Style" pitchFamily="18" charset="0"/>
                  <a:ea typeface="Times New Roman" pitchFamily="18" charset="0"/>
                  <a:cs typeface="Arial" pitchFamily="34" charset="0"/>
                </a:rPr>
                <a:t>Рис.9. Демографічні ризики та їх вплив на національну безпеку України</a:t>
              </a:r>
              <a:endPara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7218" name="Text Box 2"/>
            <p:cNvSpPr txBox="1">
              <a:spLocks noChangeArrowheads="1"/>
            </p:cNvSpPr>
            <p:nvPr/>
          </p:nvSpPr>
          <p:spPr bwMode="auto">
            <a:xfrm>
              <a:off x="7501" y="4157"/>
              <a:ext cx="1835" cy="55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uk-UA" sz="1400" dirty="0" smtClean="0">
                  <a:latin typeface="Bookman Old Style" pitchFamily="18" charset="0"/>
                  <a:ea typeface="Times New Roman" pitchFamily="18" charset="0"/>
                  <a:cs typeface="Arial" pitchFamily="34" charset="0"/>
                </a:rPr>
                <a:t>Урбанізація та </a:t>
              </a:r>
              <a:r>
                <a:rPr lang="uk-UA" sz="1400" dirty="0" err="1" smtClean="0">
                  <a:latin typeface="Bookman Old Style" pitchFamily="18" charset="0"/>
                  <a:ea typeface="Times New Roman" pitchFamily="18" charset="0"/>
                  <a:cs typeface="Arial" pitchFamily="34" charset="0"/>
                </a:rPr>
                <a:t>знелюднення</a:t>
              </a:r>
              <a:r>
                <a:rPr lang="uk-UA" sz="1400" dirty="0" smtClean="0">
                  <a:latin typeface="Bookman Old Style" pitchFamily="18" charset="0"/>
                  <a:ea typeface="Times New Roman" pitchFamily="18" charset="0"/>
                  <a:cs typeface="Arial" pitchFamily="34" charset="0"/>
                </a:rPr>
                <a:t> сіл</a:t>
              </a:r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8"/>
          <p:cNvGrpSpPr/>
          <p:nvPr/>
        </p:nvGrpSpPr>
        <p:grpSpPr>
          <a:xfrm>
            <a:off x="-10139" y="3376290"/>
            <a:ext cx="627791" cy="3527049"/>
            <a:chOff x="-16231" y="0"/>
            <a:chExt cx="1672415" cy="6884041"/>
          </a:xfrm>
        </p:grpSpPr>
        <p:pic>
          <p:nvPicPr>
            <p:cNvPr id="10" name="Picture 2" descr="C:\Users\ТОЛЯ\Desktop\5555555555\1312435082_stock-vector-ethnic-ukraine-patterns-7.jpg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52812" r="50000"/>
            <a:stretch/>
          </p:blipFill>
          <p:spPr bwMode="auto">
            <a:xfrm>
              <a:off x="-16231" y="0"/>
              <a:ext cx="1656184" cy="35010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C:\Users\ТОЛЯ\Desktop\5555555555\1312435082_stock-vector-ethnic-ukraine-patterns-7.jpg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52812" r="50000"/>
            <a:stretch/>
          </p:blipFill>
          <p:spPr bwMode="auto">
            <a:xfrm>
              <a:off x="0" y="3383033"/>
              <a:ext cx="1656184" cy="35010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3" name="Picture 2" descr="C:\Users\ТОЛЯ\Desktop\5555555555\1312435082_stock-vector-ethnic-ukraine-patterns-7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52812" r="50000"/>
          <a:stretch/>
        </p:blipFill>
        <p:spPr bwMode="auto">
          <a:xfrm>
            <a:off x="-19278" y="-17657"/>
            <a:ext cx="621698" cy="1793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:\Users\ТОЛЯ\Desktop\5555555555\1312435082_stock-vector-ethnic-ukraine-patterns-7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52813" r="50000" b="3213"/>
          <a:stretch/>
        </p:blipFill>
        <p:spPr bwMode="auto">
          <a:xfrm>
            <a:off x="-13185" y="1715645"/>
            <a:ext cx="621698" cy="1671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ТОЛЯ\Desktop\5555555555\1315154342_qh0ut3expdwzhx5.jpe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-113" b="77560"/>
          <a:stretch/>
        </p:blipFill>
        <p:spPr bwMode="auto">
          <a:xfrm>
            <a:off x="0" y="0"/>
            <a:ext cx="1456264" cy="897105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7" descr="C:\Users\ТОЛЯ\Desktop\5555555555\m_4_20124026ad572d58.jpg"/>
          <p:cNvPicPr>
            <a:picLocks noChangeAspect="1" noChangeArrowheads="1"/>
          </p:cNvPicPr>
          <p:nvPr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5241" b="13623"/>
          <a:stretch/>
        </p:blipFill>
        <p:spPr bwMode="auto">
          <a:xfrm>
            <a:off x="7787249" y="6149579"/>
            <a:ext cx="1356751" cy="708421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</p:txBody>
      </p:sp>
      <p:sp>
        <p:nvSpPr>
          <p:cNvPr id="5135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53958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148" name="Rectangle 28"/>
          <p:cNvSpPr>
            <a:spLocks noChangeArrowheads="1"/>
          </p:cNvSpPr>
          <p:nvPr/>
        </p:nvSpPr>
        <p:spPr bwMode="auto">
          <a:xfrm>
            <a:off x="0" y="6858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/>
            </a:r>
            <a:b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642909" y="357166"/>
          <a:ext cx="8286775" cy="5422189"/>
        </p:xfrm>
        <a:graphic>
          <a:graphicData uri="http://schemas.openxmlformats.org/drawingml/2006/table">
            <a:tbl>
              <a:tblPr/>
              <a:tblGrid>
                <a:gridCol w="3047514"/>
                <a:gridCol w="2725518"/>
                <a:gridCol w="2513743"/>
              </a:tblGrid>
              <a:tr h="167353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dirty="0">
                          <a:latin typeface="Times New Roman"/>
                          <a:ea typeface="Times New Roman"/>
                        </a:rPr>
                        <a:t>ЗОВНІШНЄ СЕРЕДОВИЩЕ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dirty="0">
                          <a:latin typeface="Times New Roman"/>
                          <a:ea typeface="Times New Roman"/>
                        </a:rPr>
                        <a:t>Забезпечення демографічної безпеки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uk-UA" sz="1100" b="1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uk-UA" sz="1100" b="1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uk-UA" sz="1100" b="1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uk-UA" sz="1100" b="1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uk-UA" sz="1100" b="1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uk-UA" sz="1100" b="1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uk-UA" sz="1100" b="1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uk-UA" sz="1100" b="1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uk-UA" sz="1100" b="1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uk-UA" sz="1100" b="1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uk-UA" sz="1100" b="1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ВНУТРІШНЄ </a:t>
                      </a:r>
                      <a:r>
                        <a:rPr lang="uk-UA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СЕРЕДОВИЩЕ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Управління демографічною безпекою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Можливості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4824" marR="448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Загрози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4824" marR="448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700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uk-UA" sz="1200" spc="-50" dirty="0">
                          <a:latin typeface="Times New Roman"/>
                          <a:ea typeface="Times New Roman"/>
                        </a:rPr>
                        <a:t>Формування сучасних моральних принципів поведінки всіх суб’єктів суспільства 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uk-UA" sz="1200" spc="-50" dirty="0">
                          <a:latin typeface="Times New Roman"/>
                          <a:ea typeface="Times New Roman"/>
                        </a:rPr>
                        <a:t>Розвиток громадянського суспільства і формування електорату. 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uk-UA" sz="1200" spc="-50" dirty="0">
                          <a:latin typeface="Times New Roman"/>
                          <a:ea typeface="Times New Roman"/>
                        </a:rPr>
                        <a:t>Виховання почуття гідності і відповідальності населення. Зростання рівня довіри у суспільстві. Покращення екологічної ситуації та якості продуктів харчування. Зростання рівня життя населення. Зменшення економічної нерівності у суспільстві. Соціальна спрямованість політики влади. 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uk-UA" sz="1200" spc="-50" dirty="0">
                          <a:latin typeface="Times New Roman"/>
                          <a:ea typeface="Times New Roman"/>
                        </a:rPr>
                        <a:t>Зростання соціальної захищеності населення і зменшення соціальної і гендерної нерівності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4824" marR="448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200" spc="-50" dirty="0">
                          <a:latin typeface="Times New Roman"/>
                          <a:ea typeface="Times New Roman"/>
                        </a:rPr>
                        <a:t>Низький рівень життя та високий рівень економічного розшарування населення.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200" spc="-50" dirty="0">
                          <a:latin typeface="Times New Roman"/>
                          <a:ea typeface="Times New Roman"/>
                        </a:rPr>
                        <a:t>Криза традиційних моральних і духовних цінностей. Низька соціальна захищеність окремих прошарків населення. 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uk-UA" sz="1200" spc="-50" dirty="0">
                          <a:latin typeface="Times New Roman"/>
                          <a:ea typeface="Times New Roman"/>
                        </a:rPr>
                        <a:t> Криза довіри та соціальної відповідальності в суспільстві. Незадовільна соціально-демографічна політика уряду та її реалізація. Соціальне відторгнення і формування спадкової </a:t>
                      </a:r>
                      <a:r>
                        <a:rPr lang="uk-UA" sz="1200" spc="-50" dirty="0" err="1">
                          <a:latin typeface="Times New Roman"/>
                          <a:ea typeface="Times New Roman"/>
                        </a:rPr>
                        <a:t>маргіналізації</a:t>
                      </a:r>
                      <a:r>
                        <a:rPr lang="uk-UA" sz="1200" spc="-50" dirty="0">
                          <a:latin typeface="Times New Roman"/>
                          <a:ea typeface="Times New Roman"/>
                        </a:rPr>
                        <a:t> у суспільстві. Відсутність національної гідності та самоповаги. Забруднення навколишнього середовища. Низька якість продуктів харчування. 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3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>
                          <a:latin typeface="Times New Roman"/>
                          <a:ea typeface="Times New Roman"/>
                        </a:rPr>
                        <a:t>Сильні сторони</a:t>
                      </a:r>
                      <a:endParaRPr lang="ru-RU" sz="1100">
                        <a:latin typeface="Times New Roman"/>
                        <a:ea typeface="Times New Roman"/>
                      </a:endParaRPr>
                    </a:p>
                  </a:txBody>
                  <a:tcPr marL="44824" marR="448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uk-UA" sz="1500" b="1" dirty="0">
                          <a:latin typeface="Times New Roman"/>
                          <a:ea typeface="Times New Roman"/>
                        </a:rPr>
                        <a:t>Поле СІМ (SO)</a:t>
                      </a:r>
                      <a:endParaRPr lang="ru-RU" sz="15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ts val="14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Times New Roman"/>
                          <a:ea typeface="Times New Roman"/>
                        </a:rPr>
                        <a:t>Стан демографічної безпеки: припинення зниження чисельності населення та покращення його якісних характеристик</a:t>
                      </a:r>
                      <a:endParaRPr lang="ru-RU" sz="1500" dirty="0">
                        <a:latin typeface="Times New Roman"/>
                        <a:ea typeface="Times New Roman"/>
                      </a:endParaRPr>
                    </a:p>
                  </a:txBody>
                  <a:tcPr marL="44824" marR="448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500" b="1" dirty="0">
                          <a:latin typeface="Times New Roman"/>
                          <a:ea typeface="Times New Roman"/>
                        </a:rPr>
                        <a:t>Поле </a:t>
                      </a:r>
                      <a:r>
                        <a:rPr lang="uk-UA" sz="1500" b="1" dirty="0" err="1">
                          <a:latin typeface="Times New Roman"/>
                          <a:ea typeface="Times New Roman"/>
                        </a:rPr>
                        <a:t>СІЗ</a:t>
                      </a:r>
                      <a:r>
                        <a:rPr lang="uk-UA" sz="1500" b="1" dirty="0">
                          <a:latin typeface="Times New Roman"/>
                          <a:ea typeface="Times New Roman"/>
                        </a:rPr>
                        <a:t> (ST)</a:t>
                      </a:r>
                      <a:endParaRPr lang="ru-RU" sz="15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500" dirty="0">
                          <a:latin typeface="Times New Roman"/>
                          <a:ea typeface="Times New Roman"/>
                        </a:rPr>
                        <a:t>Стан порушення демографічної рівноваги під впливом зовнішніх чинників</a:t>
                      </a:r>
                      <a:endParaRPr lang="ru-RU" sz="1500" dirty="0">
                        <a:latin typeface="Times New Roman"/>
                        <a:ea typeface="Times New Roman"/>
                      </a:endParaRPr>
                    </a:p>
                  </a:txBody>
                  <a:tcPr marL="44824" marR="448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114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Times New Roman"/>
                          <a:ea typeface="Times New Roman"/>
                        </a:rPr>
                        <a:t>Ведення здорового способу життя населенням і підвищення очікуваної тривалості життя; 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Times New Roman"/>
                          <a:ea typeface="Times New Roman"/>
                        </a:rPr>
                        <a:t>Зростання ролі сім`ї в суспільстві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Times New Roman"/>
                          <a:ea typeface="Times New Roman"/>
                        </a:rPr>
                        <a:t>Зниження смертності працездатного населення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Times New Roman"/>
                          <a:ea typeface="Times New Roman"/>
                        </a:rPr>
                        <a:t>Підвищення народжуваності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Times New Roman"/>
                          <a:ea typeface="Times New Roman"/>
                        </a:rPr>
                        <a:t>Позитивне сальдо міграції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4824" marR="448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7353">
                <a:tc>
                  <a:txBody>
                    <a:bodyPr/>
                    <a:lstStyle/>
                    <a:p>
                      <a:pPr algn="ctr"/>
                      <a:r>
                        <a:rPr lang="uk-UA" sz="1100" b="1">
                          <a:latin typeface="Times New Roman"/>
                        </a:rPr>
                        <a:t>Слабкі сторони</a:t>
                      </a:r>
                      <a:endParaRPr lang="ru-RU" sz="1100" b="1">
                        <a:latin typeface="Times New Roman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5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Поле СЛЗ (WT)</a:t>
                      </a:r>
                      <a:endParaRPr lang="ru-RU" sz="1500" dirty="0" smtClean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5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Стан демографічних ризиків та втрат</a:t>
                      </a:r>
                      <a:endParaRPr lang="ru-RU" sz="1500" dirty="0" smtClean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500" dirty="0">
                        <a:latin typeface="Times New Roman"/>
                        <a:ea typeface="Times New Roman"/>
                      </a:endParaRPr>
                    </a:p>
                  </a:txBody>
                  <a:tcPr marL="44824" marR="448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5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Поле СЛІМ</a:t>
                      </a:r>
                      <a:r>
                        <a:rPr lang="uk-UA" sz="1500" b="1" dirty="0" smtClean="0">
                          <a:latin typeface="Times New Roman"/>
                          <a:ea typeface="Times New Roman"/>
                        </a:rPr>
                        <a:t> (WO)</a:t>
                      </a:r>
                      <a:endParaRPr lang="ru-RU" sz="1500" dirty="0" smtClean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500" dirty="0" smtClean="0">
                          <a:latin typeface="Times New Roman"/>
                          <a:ea typeface="Times New Roman"/>
                        </a:rPr>
                        <a:t>Стан демографічної небезпеки – системні порушення </a:t>
                      </a:r>
                      <a:r>
                        <a:rPr lang="uk-UA" sz="1500" dirty="0" err="1" smtClean="0">
                          <a:latin typeface="Times New Roman"/>
                          <a:ea typeface="Times New Roman"/>
                        </a:rPr>
                        <a:t>демовідтворювальних</a:t>
                      </a:r>
                      <a:r>
                        <a:rPr lang="uk-UA" sz="1500" dirty="0" smtClean="0">
                          <a:latin typeface="Times New Roman"/>
                          <a:ea typeface="Times New Roman"/>
                        </a:rPr>
                        <a:t> процесів</a:t>
                      </a:r>
                      <a:endParaRPr lang="ru-RU" sz="1500" dirty="0" smtClean="0">
                        <a:latin typeface="Times New Roman"/>
                        <a:ea typeface="Times New Roman"/>
                      </a:endParaRPr>
                    </a:p>
                  </a:txBody>
                  <a:tcPr marL="44824" marR="4482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882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Times New Roman"/>
                          <a:ea typeface="Times New Roman"/>
                        </a:rPr>
                        <a:t>Депопуляція. Старіння населення. 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Times New Roman"/>
                          <a:ea typeface="Times New Roman"/>
                        </a:rPr>
                        <a:t>Диспропорція </a:t>
                      </a:r>
                      <a:r>
                        <a:rPr lang="uk-UA" sz="1100" dirty="0" err="1">
                          <a:latin typeface="Times New Roman"/>
                          <a:ea typeface="Times New Roman"/>
                        </a:rPr>
                        <a:t>статево-вікової</a:t>
                      </a:r>
                      <a:r>
                        <a:rPr lang="uk-UA" sz="1100" dirty="0">
                          <a:latin typeface="Times New Roman"/>
                          <a:ea typeface="Times New Roman"/>
                        </a:rPr>
                        <a:t> структури населення. Низька народжуваність. 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Times New Roman"/>
                          <a:ea typeface="Times New Roman"/>
                        </a:rPr>
                        <a:t>Висока смертність населення працездатного віку. Низька тривалість життя. 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dirty="0">
                          <a:latin typeface="Times New Roman"/>
                          <a:ea typeface="Times New Roman"/>
                        </a:rPr>
                        <a:t>Зростання рівня захворюваності соціальними хворобами. Високий рівень </a:t>
                      </a:r>
                      <a:r>
                        <a:rPr lang="uk-UA" sz="1100" dirty="0" err="1">
                          <a:latin typeface="Times New Roman"/>
                          <a:ea typeface="Times New Roman"/>
                        </a:rPr>
                        <a:t>розлучуваності</a:t>
                      </a:r>
                      <a:r>
                        <a:rPr lang="uk-UA" sz="1100" dirty="0">
                          <a:latin typeface="Times New Roman"/>
                          <a:ea typeface="Times New Roman"/>
                        </a:rPr>
                        <a:t>. Висока частка позашлюбних і покинутих дітей</a:t>
                      </a:r>
                      <a:endParaRPr lang="ru-RU" sz="1100" dirty="0">
                        <a:latin typeface="Times New Roman"/>
                        <a:ea typeface="Times New Roman"/>
                      </a:endParaRPr>
                    </a:p>
                  </a:txBody>
                  <a:tcPr marL="44824" marR="4482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2705" name="Прямая соединительная линия 2"/>
          <p:cNvSpPr>
            <a:spLocks noChangeShapeType="1"/>
          </p:cNvSpPr>
          <p:nvPr/>
        </p:nvSpPr>
        <p:spPr bwMode="auto">
          <a:xfrm>
            <a:off x="714348" y="428604"/>
            <a:ext cx="2928958" cy="264320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706" name="Rectangle 2"/>
          <p:cNvSpPr>
            <a:spLocks noChangeArrowheads="1"/>
          </p:cNvSpPr>
          <p:nvPr/>
        </p:nvSpPr>
        <p:spPr bwMode="auto">
          <a:xfrm>
            <a:off x="1259632" y="6093296"/>
            <a:ext cx="700092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Рис. </a:t>
            </a:r>
            <a:r>
              <a:rPr kumimoji="0" lang="uk-UA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10. </a:t>
            </a: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Матриця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SWOT</a:t>
            </a:r>
            <a:r>
              <a:rPr kumimoji="0" lang="uk-UA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– аналізу стратегічного планування забезпечення демографічної безпеки в Україні</a:t>
            </a:r>
            <a:endParaRPr kumimoji="0" lang="uk-UA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23294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28794" y="2928934"/>
            <a:ext cx="5196347" cy="1684339"/>
          </a:xfrm>
        </p:spPr>
        <p:txBody>
          <a:bodyPr/>
          <a:lstStyle/>
          <a:p>
            <a:pPr marL="182880" indent="0" algn="ctr">
              <a:buNone/>
            </a:pPr>
            <a:r>
              <a:rPr lang="uk-UA" sz="2800" dirty="0" smtClean="0">
                <a:ln w="12700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Доповідь закінчено.</a:t>
            </a:r>
            <a:br>
              <a:rPr lang="uk-UA" sz="2800" dirty="0" smtClean="0">
                <a:ln w="12700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uk-UA" sz="2800" dirty="0" smtClean="0">
                <a:ln w="12700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Дякую за увагу</a:t>
            </a:r>
            <a:endParaRPr lang="ru-RU" sz="2800" dirty="0">
              <a:ln w="12700">
                <a:solidFill>
                  <a:schemeClr val="bg2">
                    <a:lumMod val="50000"/>
                  </a:schemeClr>
                </a:solidFill>
                <a:prstDash val="solid"/>
              </a:ln>
              <a:solidFill>
                <a:schemeClr val="bg2">
                  <a:lumMod val="2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026" name="Picture 2" descr="C:\Users\ТОЛЯ\Desktop\5555555555\1315154342_qh0ut3expdwzhx5.jpe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-113" b="77560"/>
          <a:stretch/>
        </p:blipFill>
        <p:spPr bwMode="auto">
          <a:xfrm>
            <a:off x="2195736" y="0"/>
            <a:ext cx="4762500" cy="2388772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4" name="Группа 4"/>
          <p:cNvGrpSpPr/>
          <p:nvPr/>
        </p:nvGrpSpPr>
        <p:grpSpPr>
          <a:xfrm>
            <a:off x="-16231" y="0"/>
            <a:ext cx="1491887" cy="6884041"/>
            <a:chOff x="-16231" y="0"/>
            <a:chExt cx="1672415" cy="6884041"/>
          </a:xfrm>
        </p:grpSpPr>
        <p:pic>
          <p:nvPicPr>
            <p:cNvPr id="13" name="Picture 2" descr="C:\Users\ТОЛЯ\Desktop\5555555555\1312435082_stock-vector-ethnic-ukraine-patterns-7.jp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52812" r="50000"/>
            <a:stretch/>
          </p:blipFill>
          <p:spPr bwMode="auto">
            <a:xfrm>
              <a:off x="-16231" y="0"/>
              <a:ext cx="1656184" cy="35010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2" descr="C:\Users\ТОЛЯ\Desktop\5555555555\1312435082_stock-vector-ethnic-ukraine-patterns-7.jp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52812" r="50000"/>
            <a:stretch/>
          </p:blipFill>
          <p:spPr bwMode="auto">
            <a:xfrm>
              <a:off x="0" y="3383033"/>
              <a:ext cx="1656184" cy="35010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" name="Группа 15"/>
          <p:cNvGrpSpPr/>
          <p:nvPr/>
        </p:nvGrpSpPr>
        <p:grpSpPr>
          <a:xfrm>
            <a:off x="7596336" y="-3586"/>
            <a:ext cx="1547664" cy="6884041"/>
            <a:chOff x="-16231" y="0"/>
            <a:chExt cx="1672415" cy="6884041"/>
          </a:xfrm>
        </p:grpSpPr>
        <p:pic>
          <p:nvPicPr>
            <p:cNvPr id="17" name="Picture 2" descr="C:\Users\ТОЛЯ\Desktop\5555555555\1312435082_stock-vector-ethnic-ukraine-patterns-7.jp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52812" r="50000"/>
            <a:stretch/>
          </p:blipFill>
          <p:spPr bwMode="auto">
            <a:xfrm>
              <a:off x="-16231" y="0"/>
              <a:ext cx="1656184" cy="35010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" name="Picture 2" descr="C:\Users\ТОЛЯ\Desktop\5555555555\1312435082_stock-vector-ethnic-ukraine-patterns-7.jp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52812" r="50000"/>
            <a:stretch/>
          </p:blipFill>
          <p:spPr bwMode="auto">
            <a:xfrm>
              <a:off x="0" y="3383033"/>
              <a:ext cx="1656184" cy="35010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031" name="Picture 7" descr="C:\Users\ТОЛЯ\Desktop\5555555555\m_4_20124026ad572d58.jpg"/>
          <p:cNvPicPr>
            <a:picLocks noChangeAspect="1" noChangeArrowheads="1"/>
          </p:cNvPicPr>
          <p:nvPr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5241" b="13623"/>
          <a:stretch/>
        </p:blipFill>
        <p:spPr bwMode="auto">
          <a:xfrm>
            <a:off x="3162523" y="5303520"/>
            <a:ext cx="2828925" cy="1477108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520432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/>
        </p:nvGraphicFramePr>
        <p:xfrm>
          <a:off x="683568" y="514350"/>
          <a:ext cx="7848872" cy="5829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8"/>
          <p:cNvGrpSpPr/>
          <p:nvPr/>
        </p:nvGrpSpPr>
        <p:grpSpPr>
          <a:xfrm>
            <a:off x="-10139" y="3376290"/>
            <a:ext cx="627791" cy="3527049"/>
            <a:chOff x="-16231" y="0"/>
            <a:chExt cx="1672415" cy="6884041"/>
          </a:xfrm>
        </p:grpSpPr>
        <p:pic>
          <p:nvPicPr>
            <p:cNvPr id="10" name="Picture 2" descr="C:\Users\ТОЛЯ\Desktop\5555555555\1312435082_stock-vector-ethnic-ukraine-patterns-7.jpg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t="52812" r="50000"/>
            <a:stretch/>
          </p:blipFill>
          <p:spPr bwMode="auto">
            <a:xfrm>
              <a:off x="-16231" y="0"/>
              <a:ext cx="1656184" cy="350100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C:\Users\ТОЛЯ\Desktop\5555555555\1312435082_stock-vector-ethnic-ukraine-patterns-7.jpg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t="52812" r="50000"/>
            <a:stretch/>
          </p:blipFill>
          <p:spPr bwMode="auto">
            <a:xfrm>
              <a:off x="0" y="3383033"/>
              <a:ext cx="1656184" cy="350100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3" name="Picture 2" descr="C:\Users\ТОЛЯ\Desktop\5555555555\1312435082_stock-vector-ethnic-ukraine-patterns-7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52812" r="50000"/>
          <a:stretch/>
        </p:blipFill>
        <p:spPr bwMode="auto">
          <a:xfrm>
            <a:off x="-19278" y="-17657"/>
            <a:ext cx="621698" cy="179374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:\Users\ТОЛЯ\Desktop\5555555555\1312435082_stock-vector-ethnic-ukraine-patterns-7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52813" r="50000" b="3213"/>
          <a:stretch/>
        </p:blipFill>
        <p:spPr bwMode="auto">
          <a:xfrm>
            <a:off x="-13185" y="1715645"/>
            <a:ext cx="621698" cy="167156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ТОЛЯ\Desktop\5555555555\1315154342_qh0ut3expdwzhx5.jpe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-113" b="77560"/>
          <a:stretch/>
        </p:blipFill>
        <p:spPr bwMode="auto">
          <a:xfrm>
            <a:off x="0" y="0"/>
            <a:ext cx="1456264" cy="897105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7" descr="C:\Users\ТОЛЯ\Desktop\5555555555\m_4_20124026ad572d58.jpg"/>
          <p:cNvPicPr>
            <a:picLocks noChangeAspect="1" noChangeArrowheads="1"/>
          </p:cNvPicPr>
          <p:nvPr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5241" b="13623"/>
          <a:stretch/>
        </p:blipFill>
        <p:spPr bwMode="auto">
          <a:xfrm>
            <a:off x="7787249" y="6149579"/>
            <a:ext cx="1356751" cy="708421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" name="Group 2"/>
          <p:cNvGrpSpPr>
            <a:grpSpLocks noChangeAspect="1"/>
          </p:cNvGrpSpPr>
          <p:nvPr/>
        </p:nvGrpSpPr>
        <p:grpSpPr bwMode="auto">
          <a:xfrm>
            <a:off x="1043447" y="404664"/>
            <a:ext cx="6973609" cy="6453336"/>
            <a:chOff x="2125" y="1369"/>
            <a:chExt cx="7352" cy="6661"/>
          </a:xfrm>
        </p:grpSpPr>
        <p:sp>
          <p:nvSpPr>
            <p:cNvPr id="1027" name="AutoShape 3"/>
            <p:cNvSpPr>
              <a:spLocks noChangeAspect="1" noChangeArrowheads="1"/>
            </p:cNvSpPr>
            <p:nvPr/>
          </p:nvSpPr>
          <p:spPr bwMode="auto">
            <a:xfrm>
              <a:off x="2277" y="1619"/>
              <a:ext cx="7200" cy="64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8" name="Text Box 4"/>
            <p:cNvSpPr txBox="1">
              <a:spLocks noChangeArrowheads="1"/>
            </p:cNvSpPr>
            <p:nvPr/>
          </p:nvSpPr>
          <p:spPr bwMode="auto">
            <a:xfrm>
              <a:off x="5101" y="3709"/>
              <a:ext cx="1651" cy="28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18000" tIns="10800" rIns="18000" bIns="108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Шлюбні стосунки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29" name="Text Box 5"/>
            <p:cNvSpPr txBox="1">
              <a:spLocks noChangeArrowheads="1"/>
            </p:cNvSpPr>
            <p:nvPr/>
          </p:nvSpPr>
          <p:spPr bwMode="auto">
            <a:xfrm>
              <a:off x="5101" y="4824"/>
              <a:ext cx="1652" cy="27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18000" tIns="10800" rIns="18000" bIns="108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Якість населення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0" name="Text Box 6"/>
            <p:cNvSpPr txBox="1">
              <a:spLocks noChangeArrowheads="1"/>
            </p:cNvSpPr>
            <p:nvPr/>
          </p:nvSpPr>
          <p:spPr bwMode="auto">
            <a:xfrm>
              <a:off x="5101" y="3291"/>
              <a:ext cx="1651" cy="28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18000" tIns="10800" rIns="18000" bIns="108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Міграція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1" name="Text Box 7"/>
            <p:cNvSpPr txBox="1">
              <a:spLocks noChangeArrowheads="1"/>
            </p:cNvSpPr>
            <p:nvPr/>
          </p:nvSpPr>
          <p:spPr bwMode="auto">
            <a:xfrm>
              <a:off x="4858" y="4193"/>
              <a:ext cx="1974" cy="44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18000" tIns="10800" rIns="18000" bIns="108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Статево-вікова</a:t>
              </a:r>
              <a:r>
                <a:rPr kumimoji="0" lang="uk-UA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 структура населення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2" name="Text Box 8"/>
            <p:cNvSpPr txBox="1">
              <a:spLocks noChangeArrowheads="1"/>
            </p:cNvSpPr>
            <p:nvPr/>
          </p:nvSpPr>
          <p:spPr bwMode="auto">
            <a:xfrm>
              <a:off x="5010" y="2873"/>
              <a:ext cx="1974" cy="35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lvl="0" indent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tabLst/>
              </a:pPr>
              <a:r>
                <a:rPr kumimoji="0" lang="uk-UA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Природне відтворення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3" name="Oval 9"/>
            <p:cNvSpPr>
              <a:spLocks noChangeArrowheads="1"/>
            </p:cNvSpPr>
            <p:nvPr/>
          </p:nvSpPr>
          <p:spPr bwMode="auto">
            <a:xfrm>
              <a:off x="3971" y="2176"/>
              <a:ext cx="3812" cy="4181"/>
            </a:xfrm>
            <a:prstGeom prst="ellipse">
              <a:avLst/>
            </a:prstGeom>
            <a:noFill/>
            <a:ln w="19050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4" name="Oval 10"/>
            <p:cNvSpPr>
              <a:spLocks noChangeArrowheads="1"/>
            </p:cNvSpPr>
            <p:nvPr/>
          </p:nvSpPr>
          <p:spPr bwMode="auto">
            <a:xfrm>
              <a:off x="2475" y="1369"/>
              <a:ext cx="6681" cy="5940"/>
            </a:xfrm>
            <a:prstGeom prst="ellipse">
              <a:avLst/>
            </a:prstGeom>
            <a:noFill/>
            <a:ln w="381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5" name="Text Box 11"/>
            <p:cNvSpPr txBox="1">
              <a:spLocks noChangeArrowheads="1"/>
            </p:cNvSpPr>
            <p:nvPr/>
          </p:nvSpPr>
          <p:spPr bwMode="auto">
            <a:xfrm>
              <a:off x="3386" y="2194"/>
              <a:ext cx="1129" cy="633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18000" tIns="10800" rIns="18000" bIns="108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Політична система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7" name="Text Box 13"/>
            <p:cNvSpPr txBox="1">
              <a:spLocks noChangeArrowheads="1"/>
            </p:cNvSpPr>
            <p:nvPr/>
          </p:nvSpPr>
          <p:spPr bwMode="auto">
            <a:xfrm>
              <a:off x="2551" y="3693"/>
              <a:ext cx="1442" cy="69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18000" tIns="0" rIns="1800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Інформаційна система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39" name="Text Box 15"/>
            <p:cNvSpPr txBox="1">
              <a:spLocks noChangeArrowheads="1"/>
            </p:cNvSpPr>
            <p:nvPr/>
          </p:nvSpPr>
          <p:spPr bwMode="auto">
            <a:xfrm>
              <a:off x="2842" y="5102"/>
              <a:ext cx="1128" cy="837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18000" tIns="10800" rIns="18000" bIns="108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Духовно-культурна система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1" name="Text Box 17"/>
            <p:cNvSpPr txBox="1">
              <a:spLocks noChangeArrowheads="1"/>
            </p:cNvSpPr>
            <p:nvPr/>
          </p:nvSpPr>
          <p:spPr bwMode="auto">
            <a:xfrm>
              <a:off x="6908" y="2112"/>
              <a:ext cx="1251" cy="56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18000" tIns="10800" rIns="18000" bIns="108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Економічна система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4" name="Text Box 20"/>
            <p:cNvSpPr txBox="1">
              <a:spLocks noChangeArrowheads="1"/>
            </p:cNvSpPr>
            <p:nvPr/>
          </p:nvSpPr>
          <p:spPr bwMode="auto">
            <a:xfrm>
              <a:off x="7667" y="3450"/>
              <a:ext cx="1252" cy="59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Соціальна система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7" name="Text Box 23"/>
            <p:cNvSpPr txBox="1">
              <a:spLocks noChangeArrowheads="1"/>
            </p:cNvSpPr>
            <p:nvPr/>
          </p:nvSpPr>
          <p:spPr bwMode="auto">
            <a:xfrm>
              <a:off x="7591" y="4967"/>
              <a:ext cx="1327" cy="639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Екологічна система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49" name="Text Box 25"/>
            <p:cNvSpPr txBox="1">
              <a:spLocks noChangeArrowheads="1"/>
            </p:cNvSpPr>
            <p:nvPr/>
          </p:nvSpPr>
          <p:spPr bwMode="auto">
            <a:xfrm>
              <a:off x="3971" y="6636"/>
              <a:ext cx="3671" cy="4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Зовнішнє середовище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демографічної системи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54" name="Text Box 30"/>
            <p:cNvSpPr txBox="1">
              <a:spLocks noChangeArrowheads="1"/>
            </p:cNvSpPr>
            <p:nvPr/>
          </p:nvSpPr>
          <p:spPr bwMode="auto">
            <a:xfrm>
              <a:off x="2125" y="7241"/>
              <a:ext cx="5921" cy="5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18000" tIns="10800" rIns="18000" bIns="108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1" i="0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Рис.3. Демографічна система і її взаємозв’язки</a:t>
              </a:r>
              <a:r>
                <a:rPr kumimoji="0" lang="uk-UA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*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* </a:t>
              </a:r>
              <a:r>
                <a:rPr kumimoji="0" lang="uk-UA" sz="12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розробка автора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55" name="Rectangle 31"/>
            <p:cNvSpPr>
              <a:spLocks noChangeArrowheads="1"/>
            </p:cNvSpPr>
            <p:nvPr/>
          </p:nvSpPr>
          <p:spPr bwMode="auto">
            <a:xfrm>
              <a:off x="4677" y="6636"/>
              <a:ext cx="2400" cy="557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6" name="AutoShape 32"/>
            <p:cNvSpPr>
              <a:spLocks noChangeArrowheads="1"/>
            </p:cNvSpPr>
            <p:nvPr/>
          </p:nvSpPr>
          <p:spPr bwMode="auto">
            <a:xfrm rot="-2136705">
              <a:off x="7077" y="6496"/>
              <a:ext cx="1129" cy="279"/>
            </a:xfrm>
            <a:prstGeom prst="curvedUpArrow">
              <a:avLst>
                <a:gd name="adj1" fmla="val 80932"/>
                <a:gd name="adj2" fmla="val 161864"/>
                <a:gd name="adj3" fmla="val 33333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7" name="AutoShape 33"/>
            <p:cNvSpPr>
              <a:spLocks noChangeArrowheads="1"/>
            </p:cNvSpPr>
            <p:nvPr/>
          </p:nvSpPr>
          <p:spPr bwMode="auto">
            <a:xfrm rot="7839161">
              <a:off x="3989" y="6026"/>
              <a:ext cx="279" cy="1130"/>
            </a:xfrm>
            <a:prstGeom prst="curvedLeftArrow">
              <a:avLst>
                <a:gd name="adj1" fmla="val 81004"/>
                <a:gd name="adj2" fmla="val 162007"/>
                <a:gd name="adj3" fmla="val 33333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8" name="AutoShape 34"/>
            <p:cNvSpPr>
              <a:spLocks noChangeArrowheads="1"/>
            </p:cNvSpPr>
            <p:nvPr/>
          </p:nvSpPr>
          <p:spPr bwMode="auto">
            <a:xfrm>
              <a:off x="5665" y="6357"/>
              <a:ext cx="424" cy="279"/>
            </a:xfrm>
            <a:prstGeom prst="upDownArrow">
              <a:avLst>
                <a:gd name="adj1" fmla="val 50000"/>
                <a:gd name="adj2" fmla="val 20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9" name="AutoShape 35"/>
            <p:cNvSpPr>
              <a:spLocks noChangeArrowheads="1"/>
            </p:cNvSpPr>
            <p:nvPr/>
          </p:nvSpPr>
          <p:spPr bwMode="auto">
            <a:xfrm>
              <a:off x="4959" y="2734"/>
              <a:ext cx="1977" cy="1393"/>
            </a:xfrm>
            <a:prstGeom prst="flowChartAlternateProcess">
              <a:avLst/>
            </a:prstGeom>
            <a:noFill/>
            <a:ln w="6350">
              <a:solidFill>
                <a:srgbClr val="000000"/>
              </a:solidFill>
              <a:prstDash val="lg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1" name="WordArt 37"/>
            <p:cNvSpPr>
              <a:spLocks noChangeArrowheads="1" noChangeShapeType="1" noTextEdit="1"/>
            </p:cNvSpPr>
            <p:nvPr/>
          </p:nvSpPr>
          <p:spPr bwMode="auto">
            <a:xfrm>
              <a:off x="4782" y="2261"/>
              <a:ext cx="2050" cy="747"/>
            </a:xfrm>
            <a:prstGeom prst="rect">
              <a:avLst/>
            </a:prstGeom>
          </p:spPr>
          <p:txBody>
            <a:bodyPr wrap="none" fromWordArt="1">
              <a:prstTxWarp prst="textArchUp">
                <a:avLst>
                  <a:gd name="adj" fmla="val 10925742"/>
                </a:avLst>
              </a:prstTxWarp>
            </a:bodyPr>
            <a:lstStyle/>
            <a:p>
              <a:pPr algn="ctr" rtl="0"/>
              <a:r>
                <a:rPr lang="ru-RU" kern="10" spc="0" dirty="0" err="1" smtClean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Times New Roman"/>
                  <a:cs typeface="Times New Roman"/>
                </a:rPr>
                <a:t>Внутрішнє</a:t>
              </a:r>
              <a:r>
                <a:rPr lang="ru-RU" kern="10" spc="0" dirty="0" smtClean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Times New Roman"/>
                  <a:cs typeface="Times New Roman"/>
                </a:rPr>
                <a:t> </a:t>
              </a:r>
              <a:r>
                <a:rPr lang="ru-RU" kern="10" spc="0" dirty="0" err="1" smtClean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Times New Roman"/>
                  <a:cs typeface="Times New Roman"/>
                </a:rPr>
                <a:t>середовище</a:t>
              </a:r>
              <a:endParaRPr lang="en-US" kern="10" spc="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Times New Roman"/>
                <a:cs typeface="Times New Roman"/>
              </a:endParaRPr>
            </a:p>
          </p:txBody>
        </p:sp>
        <p:sp>
          <p:nvSpPr>
            <p:cNvPr id="1062" name="Text Box 38"/>
            <p:cNvSpPr txBox="1">
              <a:spLocks noChangeArrowheads="1"/>
            </p:cNvSpPr>
            <p:nvPr/>
          </p:nvSpPr>
          <p:spPr bwMode="auto">
            <a:xfrm>
              <a:off x="5242" y="5242"/>
              <a:ext cx="1438" cy="43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18000" tIns="10800" rIns="18000" bIns="108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Чисельність населення 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3" name="Text Box 39"/>
            <p:cNvSpPr txBox="1">
              <a:spLocks noChangeArrowheads="1"/>
            </p:cNvSpPr>
            <p:nvPr/>
          </p:nvSpPr>
          <p:spPr bwMode="auto">
            <a:xfrm>
              <a:off x="5242" y="5754"/>
              <a:ext cx="1438" cy="29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18000" tIns="10800" rIns="18000" bIns="108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Соціальні групи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1064" name="AutoShape 40"/>
            <p:cNvSpPr>
              <a:spLocks noChangeArrowheads="1"/>
            </p:cNvSpPr>
            <p:nvPr/>
          </p:nvSpPr>
          <p:spPr bwMode="auto">
            <a:xfrm>
              <a:off x="5101" y="5242"/>
              <a:ext cx="1694" cy="836"/>
            </a:xfrm>
            <a:prstGeom prst="roundRect">
              <a:avLst>
                <a:gd name="adj" fmla="val 16667"/>
              </a:avLst>
            </a:prstGeom>
            <a:noFill/>
            <a:ln w="6350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5" name="Text Box 41"/>
            <p:cNvSpPr txBox="1">
              <a:spLocks noChangeArrowheads="1"/>
            </p:cNvSpPr>
            <p:nvPr/>
          </p:nvSpPr>
          <p:spPr bwMode="auto">
            <a:xfrm>
              <a:off x="4327" y="2660"/>
              <a:ext cx="491" cy="1468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vert270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Демографічні відносини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66" name="Text Box 42"/>
            <p:cNvSpPr txBox="1">
              <a:spLocks noChangeArrowheads="1"/>
            </p:cNvSpPr>
            <p:nvPr/>
          </p:nvSpPr>
          <p:spPr bwMode="auto">
            <a:xfrm>
              <a:off x="4479" y="4685"/>
              <a:ext cx="480" cy="1246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vert270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Кількісні параметри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67" name="Line 43"/>
            <p:cNvSpPr>
              <a:spLocks noChangeShapeType="1"/>
            </p:cNvSpPr>
            <p:nvPr/>
          </p:nvSpPr>
          <p:spPr bwMode="auto">
            <a:xfrm>
              <a:off x="4818" y="3430"/>
              <a:ext cx="141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8" name="Line 44"/>
            <p:cNvSpPr>
              <a:spLocks noChangeShapeType="1"/>
            </p:cNvSpPr>
            <p:nvPr/>
          </p:nvSpPr>
          <p:spPr bwMode="auto">
            <a:xfrm>
              <a:off x="4959" y="5521"/>
              <a:ext cx="142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9" name="Text Box 45"/>
            <p:cNvSpPr txBox="1">
              <a:spLocks noChangeArrowheads="1"/>
            </p:cNvSpPr>
            <p:nvPr/>
          </p:nvSpPr>
          <p:spPr bwMode="auto">
            <a:xfrm>
              <a:off x="7136" y="3152"/>
              <a:ext cx="455" cy="119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vert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Структурні елементи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70" name="Line 46"/>
            <p:cNvSpPr>
              <a:spLocks noChangeShapeType="1"/>
            </p:cNvSpPr>
            <p:nvPr/>
          </p:nvSpPr>
          <p:spPr bwMode="auto">
            <a:xfrm flipH="1">
              <a:off x="6653" y="4267"/>
              <a:ext cx="425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1" name="Text Box 47"/>
            <p:cNvSpPr txBox="1">
              <a:spLocks noChangeArrowheads="1"/>
            </p:cNvSpPr>
            <p:nvPr/>
          </p:nvSpPr>
          <p:spPr bwMode="auto">
            <a:xfrm>
              <a:off x="6936" y="4545"/>
              <a:ext cx="427" cy="1114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vert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Якісні параметри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72" name="Line 48"/>
            <p:cNvSpPr>
              <a:spLocks noChangeShapeType="1"/>
            </p:cNvSpPr>
            <p:nvPr/>
          </p:nvSpPr>
          <p:spPr bwMode="auto">
            <a:xfrm flipH="1">
              <a:off x="6795" y="4963"/>
              <a:ext cx="141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cxnSp>
        <p:nvCxnSpPr>
          <p:cNvPr id="60" name="Прямая со стрелкой 59"/>
          <p:cNvCxnSpPr/>
          <p:nvPr/>
        </p:nvCxnSpPr>
        <p:spPr>
          <a:xfrm flipV="1">
            <a:off x="2123728" y="1844824"/>
            <a:ext cx="432048" cy="72008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 стрелкой 61"/>
          <p:cNvCxnSpPr/>
          <p:nvPr/>
        </p:nvCxnSpPr>
        <p:spPr>
          <a:xfrm>
            <a:off x="6444208" y="1700808"/>
            <a:ext cx="432048" cy="64807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 стрелкой 63"/>
          <p:cNvCxnSpPr/>
          <p:nvPr/>
        </p:nvCxnSpPr>
        <p:spPr>
          <a:xfrm flipV="1">
            <a:off x="6732240" y="3068960"/>
            <a:ext cx="288032" cy="7920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 стрелкой 65"/>
          <p:cNvCxnSpPr>
            <a:stCxn id="1039" idx="0"/>
          </p:cNvCxnSpPr>
          <p:nvPr/>
        </p:nvCxnSpPr>
        <p:spPr>
          <a:xfrm flipH="1" flipV="1">
            <a:off x="1979712" y="3356992"/>
            <a:ext cx="278805" cy="66429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4023294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718" name="Group 54"/>
          <p:cNvGrpSpPr>
            <a:grpSpLocks/>
          </p:cNvGrpSpPr>
          <p:nvPr/>
        </p:nvGrpSpPr>
        <p:grpSpPr bwMode="auto">
          <a:xfrm>
            <a:off x="683568" y="764704"/>
            <a:ext cx="8064896" cy="4608512"/>
            <a:chOff x="1521" y="9131"/>
            <a:chExt cx="9900" cy="6546"/>
          </a:xfrm>
        </p:grpSpPr>
        <p:sp>
          <p:nvSpPr>
            <p:cNvPr id="113719" name="Line 55"/>
            <p:cNvSpPr>
              <a:spLocks noChangeShapeType="1"/>
            </p:cNvSpPr>
            <p:nvPr/>
          </p:nvSpPr>
          <p:spPr bwMode="auto">
            <a:xfrm>
              <a:off x="9441" y="11559"/>
              <a:ext cx="0" cy="1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200"/>
            </a:p>
          </p:txBody>
        </p:sp>
        <p:sp>
          <p:nvSpPr>
            <p:cNvPr id="113720" name="Line 56"/>
            <p:cNvSpPr>
              <a:spLocks noChangeShapeType="1"/>
            </p:cNvSpPr>
            <p:nvPr/>
          </p:nvSpPr>
          <p:spPr bwMode="auto">
            <a:xfrm>
              <a:off x="6561" y="13451"/>
              <a:ext cx="0" cy="184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1200"/>
            </a:p>
          </p:txBody>
        </p:sp>
        <p:grpSp>
          <p:nvGrpSpPr>
            <p:cNvPr id="113721" name="Group 57"/>
            <p:cNvGrpSpPr>
              <a:grpSpLocks/>
            </p:cNvGrpSpPr>
            <p:nvPr/>
          </p:nvGrpSpPr>
          <p:grpSpPr bwMode="auto">
            <a:xfrm>
              <a:off x="1521" y="9131"/>
              <a:ext cx="9900" cy="6546"/>
              <a:chOff x="1521" y="9131"/>
              <a:chExt cx="9900" cy="6546"/>
            </a:xfrm>
          </p:grpSpPr>
          <p:sp>
            <p:nvSpPr>
              <p:cNvPr id="113722" name="Line 58"/>
              <p:cNvSpPr>
                <a:spLocks noChangeShapeType="1"/>
              </p:cNvSpPr>
              <p:nvPr/>
            </p:nvSpPr>
            <p:spPr bwMode="auto">
              <a:xfrm>
                <a:off x="6381" y="9530"/>
                <a:ext cx="0" cy="18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1200"/>
              </a:p>
            </p:txBody>
          </p:sp>
          <p:sp>
            <p:nvSpPr>
              <p:cNvPr id="113723" name="Line 59"/>
              <p:cNvSpPr>
                <a:spLocks noChangeShapeType="1"/>
              </p:cNvSpPr>
              <p:nvPr/>
            </p:nvSpPr>
            <p:spPr bwMode="auto">
              <a:xfrm>
                <a:off x="9441" y="9714"/>
                <a:ext cx="0" cy="18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1200"/>
              </a:p>
            </p:txBody>
          </p:sp>
          <p:sp>
            <p:nvSpPr>
              <p:cNvPr id="113724" name="Line 60"/>
              <p:cNvSpPr>
                <a:spLocks noChangeShapeType="1"/>
              </p:cNvSpPr>
              <p:nvPr/>
            </p:nvSpPr>
            <p:spPr bwMode="auto">
              <a:xfrm>
                <a:off x="9981" y="11742"/>
                <a:ext cx="0" cy="18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1200"/>
              </a:p>
            </p:txBody>
          </p:sp>
          <p:sp>
            <p:nvSpPr>
              <p:cNvPr id="113725" name="Line 61"/>
              <p:cNvSpPr>
                <a:spLocks noChangeShapeType="1"/>
              </p:cNvSpPr>
              <p:nvPr/>
            </p:nvSpPr>
            <p:spPr bwMode="auto">
              <a:xfrm>
                <a:off x="3861" y="9714"/>
                <a:ext cx="0" cy="18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1200"/>
              </a:p>
            </p:txBody>
          </p:sp>
          <p:sp>
            <p:nvSpPr>
              <p:cNvPr id="113726" name="Line 62"/>
              <p:cNvSpPr>
                <a:spLocks noChangeShapeType="1"/>
              </p:cNvSpPr>
              <p:nvPr/>
            </p:nvSpPr>
            <p:spPr bwMode="auto">
              <a:xfrm>
                <a:off x="3141" y="11742"/>
                <a:ext cx="0" cy="18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1200"/>
              </a:p>
            </p:txBody>
          </p:sp>
          <p:sp>
            <p:nvSpPr>
              <p:cNvPr id="113727" name="Line 63"/>
              <p:cNvSpPr>
                <a:spLocks noChangeShapeType="1"/>
              </p:cNvSpPr>
              <p:nvPr/>
            </p:nvSpPr>
            <p:spPr bwMode="auto">
              <a:xfrm>
                <a:off x="6561" y="11742"/>
                <a:ext cx="0" cy="18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1200"/>
              </a:p>
            </p:txBody>
          </p:sp>
          <p:sp>
            <p:nvSpPr>
              <p:cNvPr id="113728" name="Rectangle 64"/>
              <p:cNvSpPr>
                <a:spLocks noChangeArrowheads="1"/>
              </p:cNvSpPr>
              <p:nvPr/>
            </p:nvSpPr>
            <p:spPr bwMode="auto">
              <a:xfrm>
                <a:off x="4581" y="9161"/>
                <a:ext cx="3960" cy="369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18000" tIns="10800" rIns="18000" bIns="1080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5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Розвиток демографічної системи</a:t>
                </a:r>
                <a:endParaRPr kumimoji="0" lang="ru-RU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3729" name="Line 65"/>
              <p:cNvSpPr>
                <a:spLocks noChangeShapeType="1"/>
              </p:cNvSpPr>
              <p:nvPr/>
            </p:nvSpPr>
            <p:spPr bwMode="auto">
              <a:xfrm>
                <a:off x="3861" y="9714"/>
                <a:ext cx="558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1200"/>
              </a:p>
            </p:txBody>
          </p:sp>
          <p:sp>
            <p:nvSpPr>
              <p:cNvPr id="113730" name="Rectangle 66"/>
              <p:cNvSpPr>
                <a:spLocks noChangeArrowheads="1"/>
              </p:cNvSpPr>
              <p:nvPr/>
            </p:nvSpPr>
            <p:spPr bwMode="auto">
              <a:xfrm>
                <a:off x="1521" y="9896"/>
                <a:ext cx="7050" cy="1659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18000" tIns="10800" rIns="18000" bIns="1080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80000"/>
                  </a:lnSpc>
                  <a:spcBef>
                    <a:spcPct val="0"/>
                  </a:spcBef>
                  <a:spcAft>
                    <a:spcPts val="3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6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Функціональний розвиток системи з збереженням відносно стабільного стану</a:t>
                </a:r>
              </a:p>
              <a:p>
                <a:pPr marL="0" marR="0" lvl="0" indent="0" algn="just" defTabSz="914400" rtl="0" eaLnBrk="1" fontAlgn="base" latinLnBrk="0" hangingPunct="1">
                  <a:lnSpc>
                    <a:spcPct val="8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(</a:t>
                </a:r>
                <a:r>
                  <a:rPr kumimoji="0" lang="uk-UA" sz="15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чисельність населення залишається стабільною, якість населення, демографічні процеси та </a:t>
                </a:r>
                <a:r>
                  <a:rPr kumimoji="0" lang="uk-UA" sz="15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статево-вікова</a:t>
                </a:r>
                <a:r>
                  <a:rPr kumimoji="0" lang="uk-UA" sz="15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 структура забезпечують розширене чи просте відтворення населення, що сприяє збереженню колишньої системної якості, порядку системи)</a:t>
                </a:r>
                <a:endParaRPr kumimoji="0" lang="ru-RU" sz="15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3731" name="Rectangle 67"/>
              <p:cNvSpPr>
                <a:spLocks noChangeArrowheads="1"/>
              </p:cNvSpPr>
              <p:nvPr/>
            </p:nvSpPr>
            <p:spPr bwMode="auto">
              <a:xfrm>
                <a:off x="8901" y="9899"/>
                <a:ext cx="2520" cy="1659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18000" tIns="10800" rIns="18000" bIns="1080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20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Трансформація демографічної системи</a:t>
                </a:r>
                <a:endPara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3732" name="Line 68"/>
              <p:cNvSpPr>
                <a:spLocks noChangeShapeType="1"/>
              </p:cNvSpPr>
              <p:nvPr/>
            </p:nvSpPr>
            <p:spPr bwMode="auto">
              <a:xfrm>
                <a:off x="8571" y="10452"/>
                <a:ext cx="3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1200"/>
              </a:p>
            </p:txBody>
          </p:sp>
          <p:sp>
            <p:nvSpPr>
              <p:cNvPr id="113733" name="Line 69"/>
              <p:cNvSpPr>
                <a:spLocks noChangeShapeType="1"/>
              </p:cNvSpPr>
              <p:nvPr/>
            </p:nvSpPr>
            <p:spPr bwMode="auto">
              <a:xfrm flipH="1">
                <a:off x="8571" y="11005"/>
                <a:ext cx="3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1200"/>
              </a:p>
            </p:txBody>
          </p:sp>
          <p:sp>
            <p:nvSpPr>
              <p:cNvPr id="113734" name="Line 70"/>
              <p:cNvSpPr>
                <a:spLocks noChangeShapeType="1"/>
              </p:cNvSpPr>
              <p:nvPr/>
            </p:nvSpPr>
            <p:spPr bwMode="auto">
              <a:xfrm>
                <a:off x="3141" y="11742"/>
                <a:ext cx="68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1200"/>
              </a:p>
            </p:txBody>
          </p:sp>
          <p:sp>
            <p:nvSpPr>
              <p:cNvPr id="113735" name="Rectangle 71"/>
              <p:cNvSpPr>
                <a:spLocks noChangeArrowheads="1"/>
              </p:cNvSpPr>
              <p:nvPr/>
            </p:nvSpPr>
            <p:spPr bwMode="auto">
              <a:xfrm>
                <a:off x="1521" y="11927"/>
                <a:ext cx="3414" cy="147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18000" tIns="10800" rIns="18000" bIns="1080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8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7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Кількісно-якісн</a:t>
                </a:r>
                <a:r>
                  <a:rPr kumimoji="0" lang="uk-UA" sz="16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і </a:t>
                </a:r>
                <a:r>
                  <a:rPr kumimoji="0" lang="uk-UA" sz="1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зміни системи пов’язані з зміною демографічних процесів, що обумовлює переродження системи</a:t>
                </a:r>
                <a:endPara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3736" name="Rectangle 72"/>
              <p:cNvSpPr>
                <a:spLocks noChangeArrowheads="1"/>
              </p:cNvSpPr>
              <p:nvPr/>
            </p:nvSpPr>
            <p:spPr bwMode="auto">
              <a:xfrm>
                <a:off x="8361" y="11927"/>
                <a:ext cx="3060" cy="147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18000" tIns="10800" rIns="18000" bIns="1080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</a:pPr>
                <a:r>
                  <a:rPr kumimoji="0" lang="uk-UA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Демографічна небезпека -</a:t>
                </a:r>
              </a:p>
              <a:p>
                <a:pPr marL="0" marR="0" lvl="0" indent="0" algn="ctr" defTabSz="914400" rtl="0" eaLnBrk="1" fontAlgn="base" latinLnBrk="0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</a:pPr>
                <a:r>
                  <a:rPr kumimoji="0" lang="uk-UA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криза, катастрофа</a:t>
                </a:r>
                <a:r>
                  <a:rPr kumimoji="0" lang="uk-UA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Arial" pitchFamily="34" charset="0"/>
                  </a:rPr>
                  <a:t>,</a:t>
                </a:r>
                <a:r>
                  <a:rPr kumimoji="0" lang="uk-UA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 руйнування системи</a:t>
                </a:r>
                <a:endParaRPr kumimoji="0" lang="ru-R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3737" name="Rectangle 73"/>
              <p:cNvSpPr>
                <a:spLocks noChangeArrowheads="1"/>
              </p:cNvSpPr>
              <p:nvPr/>
            </p:nvSpPr>
            <p:spPr bwMode="auto">
              <a:xfrm>
                <a:off x="5295" y="11927"/>
                <a:ext cx="2706" cy="1475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18000" tIns="10800" rIns="18000" bIns="1080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8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7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Переродження системи </a:t>
                </a:r>
                <a:r>
                  <a:rPr kumimoji="0" lang="uk-UA" sz="17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(якісні зміни з порушенням стійкості, власне трансформація</a:t>
                </a:r>
                <a:r>
                  <a:rPr kumimoji="0" lang="uk-UA" sz="1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) </a:t>
                </a:r>
                <a:endPara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3738" name="Rectangle 74"/>
              <p:cNvSpPr>
                <a:spLocks noChangeArrowheads="1"/>
              </p:cNvSpPr>
              <p:nvPr/>
            </p:nvSpPr>
            <p:spPr bwMode="auto">
              <a:xfrm>
                <a:off x="1521" y="13877"/>
                <a:ext cx="2880" cy="18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18000" tIns="10800" rIns="18000" bIns="1080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</a:pPr>
                <a:r>
                  <a:rPr kumimoji="0" lang="uk-UA" sz="16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Переважно якісні зміни, </a:t>
                </a:r>
                <a:r>
                  <a:rPr kumimoji="0" lang="uk-UA" sz="1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що супроводжуються флуктуаціями окремих підсистем, порушенням стійкості демографічних відносин</a:t>
                </a:r>
                <a:endPara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3739" name="Rectangle 75"/>
              <p:cNvSpPr>
                <a:spLocks noChangeArrowheads="1"/>
              </p:cNvSpPr>
              <p:nvPr/>
            </p:nvSpPr>
            <p:spPr bwMode="auto">
              <a:xfrm>
                <a:off x="4761" y="13877"/>
                <a:ext cx="3780" cy="18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18000" tIns="10800" rIns="18000" bIns="1080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</a:pPr>
                <a:r>
                  <a:rPr kumimoji="0" lang="uk-UA" sz="1600" b="1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Біфуркаційна</a:t>
                </a:r>
                <a:r>
                  <a:rPr kumimoji="0" lang="uk-UA" sz="16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 фаза </a:t>
                </a:r>
                <a:r>
                  <a:rPr kumimoji="0" lang="uk-UA" sz="1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(якісні зміни), яка характеризується нестійким станом, зникненням колишньої системної якості, що завершується або стрибком до нової системи, або її розпадом</a:t>
                </a:r>
                <a:endPara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3740" name="Rectangle 76"/>
              <p:cNvSpPr>
                <a:spLocks noChangeArrowheads="1"/>
              </p:cNvSpPr>
              <p:nvPr/>
            </p:nvSpPr>
            <p:spPr bwMode="auto">
              <a:xfrm>
                <a:off x="8721" y="13877"/>
                <a:ext cx="2700" cy="1800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18000" tIns="10800" rIns="18000" bIns="1080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80000"/>
                  </a:lnSpc>
                  <a:spcBef>
                    <a:spcPct val="0"/>
                  </a:spcBef>
                  <a:buClrTx/>
                  <a:buSzTx/>
                  <a:buFontTx/>
                  <a:buNone/>
                  <a:tabLst/>
                </a:pPr>
                <a:r>
                  <a:rPr kumimoji="0" lang="uk-UA" sz="16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Становлення нової системи в</a:t>
                </a:r>
                <a:r>
                  <a:rPr kumimoji="0" lang="uk-UA" sz="16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 результаті подолання деформацій, вирішення протиріч в системних відносинах</a:t>
                </a:r>
                <a:endPara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3741" name="Rectangle 77"/>
              <p:cNvSpPr>
                <a:spLocks noChangeArrowheads="1"/>
              </p:cNvSpPr>
              <p:nvPr/>
            </p:nvSpPr>
            <p:spPr bwMode="auto">
              <a:xfrm>
                <a:off x="2061" y="9131"/>
                <a:ext cx="2160" cy="369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18000" tIns="10800" rIns="18000" bIns="1080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6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Стійкість</a:t>
                </a:r>
                <a:endPara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3742" name="Rectangle 78"/>
              <p:cNvSpPr>
                <a:spLocks noChangeArrowheads="1"/>
              </p:cNvSpPr>
              <p:nvPr/>
            </p:nvSpPr>
            <p:spPr bwMode="auto">
              <a:xfrm>
                <a:off x="8901" y="9131"/>
                <a:ext cx="2160" cy="369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18000" tIns="10800" rIns="18000" bIns="1080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sz="1600" b="1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Безпека</a:t>
                </a:r>
                <a:endPara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13743" name="Line 79"/>
              <p:cNvSpPr>
                <a:spLocks noChangeShapeType="1"/>
              </p:cNvSpPr>
              <p:nvPr/>
            </p:nvSpPr>
            <p:spPr bwMode="auto">
              <a:xfrm>
                <a:off x="8541" y="9324"/>
                <a:ext cx="3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1200"/>
              </a:p>
            </p:txBody>
          </p:sp>
          <p:sp>
            <p:nvSpPr>
              <p:cNvPr id="113744" name="Line 80"/>
              <p:cNvSpPr>
                <a:spLocks noChangeShapeType="1"/>
              </p:cNvSpPr>
              <p:nvPr/>
            </p:nvSpPr>
            <p:spPr bwMode="auto">
              <a:xfrm flipH="1">
                <a:off x="4221" y="9324"/>
                <a:ext cx="3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 type="triangle" w="med" len="med"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1200"/>
              </a:p>
            </p:txBody>
          </p:sp>
          <p:sp>
            <p:nvSpPr>
              <p:cNvPr id="113745" name="Line 81"/>
              <p:cNvSpPr>
                <a:spLocks noChangeShapeType="1"/>
              </p:cNvSpPr>
              <p:nvPr/>
            </p:nvSpPr>
            <p:spPr bwMode="auto">
              <a:xfrm>
                <a:off x="8001" y="12279"/>
                <a:ext cx="3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1200"/>
              </a:p>
            </p:txBody>
          </p:sp>
          <p:sp>
            <p:nvSpPr>
              <p:cNvPr id="113746" name="Line 82"/>
              <p:cNvSpPr>
                <a:spLocks noChangeShapeType="1"/>
              </p:cNvSpPr>
              <p:nvPr/>
            </p:nvSpPr>
            <p:spPr bwMode="auto">
              <a:xfrm>
                <a:off x="4935" y="12663"/>
                <a:ext cx="3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1200"/>
              </a:p>
            </p:txBody>
          </p:sp>
          <p:sp>
            <p:nvSpPr>
              <p:cNvPr id="113747" name="Line 83"/>
              <p:cNvSpPr>
                <a:spLocks noChangeShapeType="1"/>
              </p:cNvSpPr>
              <p:nvPr/>
            </p:nvSpPr>
            <p:spPr bwMode="auto">
              <a:xfrm>
                <a:off x="2781" y="13586"/>
                <a:ext cx="0" cy="29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1200"/>
              </a:p>
            </p:txBody>
          </p:sp>
          <p:sp>
            <p:nvSpPr>
              <p:cNvPr id="113748" name="Line 84"/>
              <p:cNvSpPr>
                <a:spLocks noChangeShapeType="1"/>
              </p:cNvSpPr>
              <p:nvPr/>
            </p:nvSpPr>
            <p:spPr bwMode="auto">
              <a:xfrm>
                <a:off x="2781" y="13586"/>
                <a:ext cx="75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1200"/>
              </a:p>
            </p:txBody>
          </p:sp>
          <p:sp>
            <p:nvSpPr>
              <p:cNvPr id="113749" name="Line 85"/>
              <p:cNvSpPr>
                <a:spLocks noChangeShapeType="1"/>
              </p:cNvSpPr>
              <p:nvPr/>
            </p:nvSpPr>
            <p:spPr bwMode="auto">
              <a:xfrm>
                <a:off x="10341" y="13586"/>
                <a:ext cx="0" cy="29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1200"/>
              </a:p>
            </p:txBody>
          </p:sp>
          <p:sp>
            <p:nvSpPr>
              <p:cNvPr id="113750" name="Line 86"/>
              <p:cNvSpPr>
                <a:spLocks noChangeShapeType="1"/>
              </p:cNvSpPr>
              <p:nvPr/>
            </p:nvSpPr>
            <p:spPr bwMode="auto">
              <a:xfrm>
                <a:off x="6561" y="13631"/>
                <a:ext cx="0" cy="29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1200"/>
              </a:p>
            </p:txBody>
          </p:sp>
          <p:sp>
            <p:nvSpPr>
              <p:cNvPr id="113751" name="Line 87"/>
              <p:cNvSpPr>
                <a:spLocks noChangeShapeType="1"/>
              </p:cNvSpPr>
              <p:nvPr/>
            </p:nvSpPr>
            <p:spPr bwMode="auto">
              <a:xfrm>
                <a:off x="8001" y="13017"/>
                <a:ext cx="36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 type="triangle" w="med" len="med"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1200"/>
              </a:p>
            </p:txBody>
          </p:sp>
        </p:grpSp>
      </p:grpSp>
      <p:sp>
        <p:nvSpPr>
          <p:cNvPr id="113752" name="Rectangle 88"/>
          <p:cNvSpPr>
            <a:spLocks noChangeArrowheads="1"/>
          </p:cNvSpPr>
          <p:nvPr/>
        </p:nvSpPr>
        <p:spPr bwMode="auto">
          <a:xfrm>
            <a:off x="539552" y="5705182"/>
            <a:ext cx="756084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Рис.4. Зміст і етапи трансформації демографічних систем</a:t>
            </a:r>
            <a:endParaRPr kumimoji="0" lang="uk-UA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8"/>
          <p:cNvGrpSpPr/>
          <p:nvPr/>
        </p:nvGrpSpPr>
        <p:grpSpPr>
          <a:xfrm>
            <a:off x="-10139" y="3376290"/>
            <a:ext cx="627791" cy="3527049"/>
            <a:chOff x="-16231" y="0"/>
            <a:chExt cx="1672415" cy="6884041"/>
          </a:xfrm>
        </p:grpSpPr>
        <p:pic>
          <p:nvPicPr>
            <p:cNvPr id="10" name="Picture 2" descr="C:\Users\ТОЛЯ\Desktop\5555555555\1312435082_stock-vector-ethnic-ukraine-patterns-7.jpg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52812" r="50000"/>
            <a:stretch/>
          </p:blipFill>
          <p:spPr bwMode="auto">
            <a:xfrm>
              <a:off x="-16231" y="0"/>
              <a:ext cx="1656184" cy="35010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C:\Users\ТОЛЯ\Desktop\5555555555\1312435082_stock-vector-ethnic-ukraine-patterns-7.jpg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t="52812" r="50000"/>
            <a:stretch/>
          </p:blipFill>
          <p:spPr bwMode="auto">
            <a:xfrm>
              <a:off x="0" y="3383033"/>
              <a:ext cx="1656184" cy="35010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3" name="Picture 2" descr="C:\Users\ТОЛЯ\Desktop\5555555555\1312435082_stock-vector-ethnic-ukraine-patterns-7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52812" r="50000"/>
          <a:stretch/>
        </p:blipFill>
        <p:spPr bwMode="auto">
          <a:xfrm>
            <a:off x="-19278" y="-17657"/>
            <a:ext cx="621698" cy="1793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:\Users\ТОЛЯ\Desktop\5555555555\1312435082_stock-vector-ethnic-ukraine-patterns-7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52813" r="50000" b="3213"/>
          <a:stretch/>
        </p:blipFill>
        <p:spPr bwMode="auto">
          <a:xfrm>
            <a:off x="-13185" y="1715645"/>
            <a:ext cx="621698" cy="1671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ТОЛЯ\Desktop\5555555555\1315154342_qh0ut3expdwzhx5.jpe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-113" b="77560"/>
          <a:stretch/>
        </p:blipFill>
        <p:spPr bwMode="auto">
          <a:xfrm>
            <a:off x="0" y="0"/>
            <a:ext cx="1456264" cy="897105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7" descr="C:\Users\ТОЛЯ\Desktop\5555555555\m_4_20124026ad572d58.jpg"/>
          <p:cNvPicPr>
            <a:picLocks noChangeAspect="1" noChangeArrowheads="1"/>
          </p:cNvPicPr>
          <p:nvPr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5241" b="13623"/>
          <a:stretch/>
        </p:blipFill>
        <p:spPr bwMode="auto">
          <a:xfrm>
            <a:off x="7787249" y="6149579"/>
            <a:ext cx="1356751" cy="708421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2050" name="Group 2"/>
          <p:cNvGrpSpPr>
            <a:grpSpLocks noChangeAspect="1"/>
          </p:cNvGrpSpPr>
          <p:nvPr/>
        </p:nvGrpSpPr>
        <p:grpSpPr bwMode="auto">
          <a:xfrm>
            <a:off x="971832" y="620770"/>
            <a:ext cx="7065722" cy="5603344"/>
            <a:chOff x="2135" y="-1341"/>
            <a:chExt cx="7350" cy="6615"/>
          </a:xfrm>
        </p:grpSpPr>
        <p:sp>
          <p:nvSpPr>
            <p:cNvPr id="2051" name="AutoShape 3"/>
            <p:cNvSpPr>
              <a:spLocks noChangeArrowheads="1"/>
            </p:cNvSpPr>
            <p:nvPr/>
          </p:nvSpPr>
          <p:spPr bwMode="auto">
            <a:xfrm>
              <a:off x="2247" y="-1223"/>
              <a:ext cx="7200" cy="6402"/>
            </a:xfrm>
            <a:prstGeom prst="curvedRightArrow">
              <a:avLst>
                <a:gd name="adj1" fmla="val 20000"/>
                <a:gd name="adj2" fmla="val 40000"/>
                <a:gd name="adj3" fmla="val 37488"/>
              </a:avLst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2" name="Text Box 4"/>
            <p:cNvSpPr txBox="1">
              <a:spLocks noChangeArrowheads="1"/>
            </p:cNvSpPr>
            <p:nvPr/>
          </p:nvSpPr>
          <p:spPr bwMode="auto">
            <a:xfrm>
              <a:off x="5131" y="1209"/>
              <a:ext cx="1498" cy="68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Демографічна безпека</a:t>
              </a:r>
              <a:endPara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53" name="Text Box 5"/>
            <p:cNvSpPr txBox="1">
              <a:spLocks noChangeArrowheads="1"/>
            </p:cNvSpPr>
            <p:nvPr/>
          </p:nvSpPr>
          <p:spPr bwMode="auto">
            <a:xfrm>
              <a:off x="4607" y="2312"/>
              <a:ext cx="1107" cy="108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17460" tIns="0" rIns="1746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Екологічна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безпека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4" name="Text Box 6"/>
            <p:cNvSpPr txBox="1">
              <a:spLocks noChangeArrowheads="1"/>
            </p:cNvSpPr>
            <p:nvPr/>
          </p:nvSpPr>
          <p:spPr bwMode="auto">
            <a:xfrm>
              <a:off x="5806" y="2312"/>
              <a:ext cx="1048" cy="108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Техногенна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безпека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55" name="Text Box 7"/>
            <p:cNvSpPr txBox="1">
              <a:spLocks noChangeArrowheads="1"/>
            </p:cNvSpPr>
            <p:nvPr/>
          </p:nvSpPr>
          <p:spPr bwMode="auto">
            <a:xfrm>
              <a:off x="4232" y="3929"/>
              <a:ext cx="3595" cy="35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Природне середовище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56" name="Text Box 8"/>
            <p:cNvSpPr txBox="1">
              <a:spLocks noChangeArrowheads="1"/>
            </p:cNvSpPr>
            <p:nvPr/>
          </p:nvSpPr>
          <p:spPr bwMode="auto">
            <a:xfrm>
              <a:off x="6914" y="1549"/>
              <a:ext cx="1588" cy="59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Економічна безпека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57" name="Text Box 9"/>
            <p:cNvSpPr txBox="1">
              <a:spLocks noChangeArrowheads="1"/>
            </p:cNvSpPr>
            <p:nvPr/>
          </p:nvSpPr>
          <p:spPr bwMode="auto">
            <a:xfrm>
              <a:off x="6914" y="1072"/>
              <a:ext cx="1663" cy="4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Соціальна безпека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58" name="Text Box 10"/>
            <p:cNvSpPr txBox="1">
              <a:spLocks noChangeArrowheads="1"/>
            </p:cNvSpPr>
            <p:nvPr/>
          </p:nvSpPr>
          <p:spPr bwMode="auto">
            <a:xfrm>
              <a:off x="3314" y="1464"/>
              <a:ext cx="1466" cy="55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Інформаційна безпека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59" name="Text Box 11"/>
            <p:cNvSpPr txBox="1">
              <a:spLocks noChangeArrowheads="1"/>
            </p:cNvSpPr>
            <p:nvPr/>
          </p:nvSpPr>
          <p:spPr bwMode="auto">
            <a:xfrm>
              <a:off x="3314" y="1039"/>
              <a:ext cx="1466" cy="3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Духовна безпека</a:t>
              </a:r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60" name="Text Box 12"/>
            <p:cNvSpPr txBox="1">
              <a:spLocks noChangeArrowheads="1"/>
            </p:cNvSpPr>
            <p:nvPr/>
          </p:nvSpPr>
          <p:spPr bwMode="auto">
            <a:xfrm>
              <a:off x="2285" y="189"/>
              <a:ext cx="524" cy="29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vert270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uk-UA" sz="1600" dirty="0" smtClean="0">
                  <a:latin typeface="Arial" pitchFamily="34" charset="0"/>
                </a:rPr>
                <a:t>Психологічне середовище</a:t>
              </a:r>
              <a:endParaRPr lang="en-US" sz="1600" dirty="0" smtClean="0">
                <a:latin typeface="Arial" pitchFamily="34" charset="0"/>
              </a:endParaRPr>
            </a:p>
          </p:txBody>
        </p:sp>
        <p:sp>
          <p:nvSpPr>
            <p:cNvPr id="2061" name="Text Box 13"/>
            <p:cNvSpPr txBox="1">
              <a:spLocks noChangeArrowheads="1"/>
            </p:cNvSpPr>
            <p:nvPr/>
          </p:nvSpPr>
          <p:spPr bwMode="auto">
            <a:xfrm>
              <a:off x="8876" y="189"/>
              <a:ext cx="534" cy="263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vert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uk-UA" sz="1600" dirty="0" smtClean="0">
                  <a:latin typeface="Arial" pitchFamily="34" charset="0"/>
                </a:rPr>
                <a:t>Соціально-економічне середовище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62" name="Text Box 14"/>
            <p:cNvSpPr txBox="1">
              <a:spLocks noChangeArrowheads="1"/>
            </p:cNvSpPr>
            <p:nvPr/>
          </p:nvSpPr>
          <p:spPr bwMode="auto">
            <a:xfrm>
              <a:off x="4765" y="-303"/>
              <a:ext cx="949" cy="11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17460" tIns="0" rIns="1746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Військова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безпека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63" name="Text Box 15"/>
            <p:cNvSpPr txBox="1">
              <a:spLocks noChangeArrowheads="1"/>
            </p:cNvSpPr>
            <p:nvPr/>
          </p:nvSpPr>
          <p:spPr bwMode="auto">
            <a:xfrm>
              <a:off x="5847" y="-303"/>
              <a:ext cx="999" cy="110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17460" tIns="0" rIns="1746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Політична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безпека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64" name="Text Box 16"/>
            <p:cNvSpPr txBox="1">
              <a:spLocks noChangeArrowheads="1"/>
            </p:cNvSpPr>
            <p:nvPr/>
          </p:nvSpPr>
          <p:spPr bwMode="auto">
            <a:xfrm>
              <a:off x="4607" y="-1341"/>
              <a:ext cx="2622" cy="43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Геополітичне середовище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65" name="Text Box 17"/>
            <p:cNvSpPr txBox="1">
              <a:spLocks noChangeArrowheads="1"/>
            </p:cNvSpPr>
            <p:nvPr/>
          </p:nvSpPr>
          <p:spPr bwMode="auto">
            <a:xfrm>
              <a:off x="2135" y="4439"/>
              <a:ext cx="7350" cy="8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44348" numCol="1" anchor="t" anchorCtr="0" compatLnSpc="1">
              <a:prstTxWarp prst="textNoShape">
                <a:avLst/>
              </a:prstTxWarp>
            </a:bodyPr>
            <a:lstStyle/>
            <a:p>
              <a:pPr lvl="1" algn="just" fontAlgn="base">
                <a:lnSpc>
                  <a:spcPct val="98000"/>
                </a:lnSpc>
                <a:spcBef>
                  <a:spcPts val="25"/>
                </a:spcBef>
                <a:spcAft>
                  <a:spcPct val="0"/>
                </a:spcAft>
              </a:pPr>
              <a:r>
                <a:rPr kumimoji="0" lang="uk-UA" sz="16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Рис. 5. В</a:t>
              </a:r>
              <a:r>
                <a:rPr lang="uk-UA" sz="1600" b="1" dirty="0" smtClean="0">
                  <a:latin typeface="Arial" pitchFamily="34" charset="0"/>
                  <a:cs typeface="Arial" pitchFamily="34" charset="0"/>
                </a:rPr>
                <a:t>заємозв’язок демографічної безпеки з основними складовими національної безпеки</a:t>
              </a:r>
              <a:endPara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  <a:p>
              <a:pPr marL="457200" marR="0" lvl="1" indent="0" algn="just" defTabSz="914400" rtl="0" eaLnBrk="1" fontAlgn="base" latinLnBrk="0" hangingPunct="1">
                <a:lnSpc>
                  <a:spcPct val="98000"/>
                </a:lnSpc>
                <a:spcBef>
                  <a:spcPts val="25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3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*авторська розробка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2066" name="Rectangle 18"/>
            <p:cNvSpPr>
              <a:spLocks noChangeArrowheads="1"/>
            </p:cNvSpPr>
            <p:nvPr/>
          </p:nvSpPr>
          <p:spPr bwMode="auto">
            <a:xfrm>
              <a:off x="4691" y="-548"/>
              <a:ext cx="2304" cy="1485"/>
            </a:xfrm>
            <a:prstGeom prst="rect">
              <a:avLst/>
            </a:prstGeom>
            <a:noFill/>
            <a:ln w="9525" cap="rnd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7" name="Rectangle 19"/>
            <p:cNvSpPr>
              <a:spLocks noChangeArrowheads="1"/>
            </p:cNvSpPr>
            <p:nvPr/>
          </p:nvSpPr>
          <p:spPr bwMode="auto">
            <a:xfrm>
              <a:off x="4542" y="2144"/>
              <a:ext cx="2373" cy="1450"/>
            </a:xfrm>
            <a:prstGeom prst="rect">
              <a:avLst/>
            </a:prstGeom>
            <a:noFill/>
            <a:ln w="9525" cap="rnd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8" name="Rectangle 20"/>
            <p:cNvSpPr>
              <a:spLocks noChangeArrowheads="1"/>
            </p:cNvSpPr>
            <p:nvPr/>
          </p:nvSpPr>
          <p:spPr bwMode="auto">
            <a:xfrm>
              <a:off x="3180" y="937"/>
              <a:ext cx="1651" cy="1215"/>
            </a:xfrm>
            <a:prstGeom prst="rect">
              <a:avLst/>
            </a:prstGeom>
            <a:noFill/>
            <a:ln w="9525" cap="rnd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9" name="Rectangle 21"/>
            <p:cNvSpPr>
              <a:spLocks noChangeArrowheads="1"/>
            </p:cNvSpPr>
            <p:nvPr/>
          </p:nvSpPr>
          <p:spPr bwMode="auto">
            <a:xfrm>
              <a:off x="6854" y="937"/>
              <a:ext cx="1660" cy="1377"/>
            </a:xfrm>
            <a:prstGeom prst="rect">
              <a:avLst/>
            </a:prstGeom>
            <a:noFill/>
            <a:ln w="9525" cap="rnd">
              <a:solidFill>
                <a:srgbClr val="000000"/>
              </a:solidFill>
              <a:prstDash val="sysDot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0" name="Line 22"/>
            <p:cNvSpPr>
              <a:spLocks noChangeShapeType="1"/>
            </p:cNvSpPr>
            <p:nvPr/>
          </p:nvSpPr>
          <p:spPr bwMode="auto">
            <a:xfrm>
              <a:off x="4831" y="1464"/>
              <a:ext cx="266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1" name="Line 23"/>
            <p:cNvSpPr>
              <a:spLocks noChangeShapeType="1"/>
            </p:cNvSpPr>
            <p:nvPr/>
          </p:nvSpPr>
          <p:spPr bwMode="auto">
            <a:xfrm>
              <a:off x="6554" y="1549"/>
              <a:ext cx="266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2" name="Line 24"/>
            <p:cNvSpPr>
              <a:spLocks noChangeShapeType="1"/>
            </p:cNvSpPr>
            <p:nvPr/>
          </p:nvSpPr>
          <p:spPr bwMode="auto">
            <a:xfrm>
              <a:off x="5714" y="937"/>
              <a:ext cx="1" cy="2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3" name="Line 25"/>
            <p:cNvSpPr>
              <a:spLocks noChangeShapeType="1"/>
            </p:cNvSpPr>
            <p:nvPr/>
          </p:nvSpPr>
          <p:spPr bwMode="auto">
            <a:xfrm>
              <a:off x="5805" y="1889"/>
              <a:ext cx="1" cy="2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4" name="Oval 26"/>
            <p:cNvSpPr>
              <a:spLocks noChangeArrowheads="1"/>
            </p:cNvSpPr>
            <p:nvPr/>
          </p:nvSpPr>
          <p:spPr bwMode="auto">
            <a:xfrm>
              <a:off x="3047" y="-683"/>
              <a:ext cx="5600" cy="4455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5" name="Line 27"/>
            <p:cNvSpPr>
              <a:spLocks noChangeShapeType="1"/>
            </p:cNvSpPr>
            <p:nvPr/>
          </p:nvSpPr>
          <p:spPr bwMode="auto">
            <a:xfrm>
              <a:off x="2734" y="1464"/>
              <a:ext cx="266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7" name="Line 29"/>
            <p:cNvSpPr>
              <a:spLocks noChangeShapeType="1"/>
            </p:cNvSpPr>
            <p:nvPr/>
          </p:nvSpPr>
          <p:spPr bwMode="auto">
            <a:xfrm flipH="1">
              <a:off x="8577" y="1634"/>
              <a:ext cx="266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8" name="Line 30"/>
            <p:cNvSpPr>
              <a:spLocks noChangeShapeType="1"/>
            </p:cNvSpPr>
            <p:nvPr/>
          </p:nvSpPr>
          <p:spPr bwMode="auto">
            <a:xfrm>
              <a:off x="5805" y="-916"/>
              <a:ext cx="0" cy="2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4993" name="Freeform 1"/>
          <p:cNvSpPr>
            <a:spLocks/>
          </p:cNvSpPr>
          <p:nvPr/>
        </p:nvSpPr>
        <p:spPr bwMode="auto">
          <a:xfrm>
            <a:off x="2627784" y="1772817"/>
            <a:ext cx="839217" cy="720080"/>
          </a:xfrm>
          <a:custGeom>
            <a:avLst/>
            <a:gdLst/>
            <a:ahLst/>
            <a:cxnLst>
              <a:cxn ang="0">
                <a:pos x="0" y="1260"/>
              </a:cxn>
              <a:cxn ang="0">
                <a:pos x="180" y="900"/>
              </a:cxn>
              <a:cxn ang="0">
                <a:pos x="540" y="540"/>
              </a:cxn>
              <a:cxn ang="0">
                <a:pos x="1080" y="180"/>
              </a:cxn>
              <a:cxn ang="0">
                <a:pos x="1440" y="0"/>
              </a:cxn>
            </a:cxnLst>
            <a:rect l="0" t="0" r="r" b="b"/>
            <a:pathLst>
              <a:path w="1440" h="1260">
                <a:moveTo>
                  <a:pt x="0" y="1260"/>
                </a:moveTo>
                <a:cubicBezTo>
                  <a:pt x="45" y="1140"/>
                  <a:pt x="90" y="1020"/>
                  <a:pt x="180" y="900"/>
                </a:cubicBezTo>
                <a:cubicBezTo>
                  <a:pt x="270" y="780"/>
                  <a:pt x="390" y="660"/>
                  <a:pt x="540" y="540"/>
                </a:cubicBezTo>
                <a:cubicBezTo>
                  <a:pt x="690" y="420"/>
                  <a:pt x="930" y="270"/>
                  <a:pt x="1080" y="180"/>
                </a:cubicBezTo>
                <a:cubicBezTo>
                  <a:pt x="1230" y="90"/>
                  <a:pt x="1380" y="30"/>
                  <a:pt x="1440" y="0"/>
                </a:cubicBezTo>
              </a:path>
            </a:pathLst>
          </a:custGeom>
          <a:noFill/>
          <a:ln w="3175">
            <a:solidFill>
              <a:srgbClr val="000000"/>
            </a:solidFill>
            <a:round/>
            <a:headEnd type="stealth" w="sm" len="lg"/>
            <a:tailEnd type="stealth" w="sm" len="lg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5" name="Freeform 1"/>
          <p:cNvSpPr>
            <a:spLocks/>
          </p:cNvSpPr>
          <p:nvPr/>
        </p:nvSpPr>
        <p:spPr bwMode="auto">
          <a:xfrm rot="10800000">
            <a:off x="5580112" y="3645023"/>
            <a:ext cx="864096" cy="657671"/>
          </a:xfrm>
          <a:custGeom>
            <a:avLst/>
            <a:gdLst/>
            <a:ahLst/>
            <a:cxnLst>
              <a:cxn ang="0">
                <a:pos x="0" y="1260"/>
              </a:cxn>
              <a:cxn ang="0">
                <a:pos x="180" y="900"/>
              </a:cxn>
              <a:cxn ang="0">
                <a:pos x="540" y="540"/>
              </a:cxn>
              <a:cxn ang="0">
                <a:pos x="1080" y="180"/>
              </a:cxn>
              <a:cxn ang="0">
                <a:pos x="1440" y="0"/>
              </a:cxn>
            </a:cxnLst>
            <a:rect l="0" t="0" r="r" b="b"/>
            <a:pathLst>
              <a:path w="1440" h="1260">
                <a:moveTo>
                  <a:pt x="0" y="1260"/>
                </a:moveTo>
                <a:cubicBezTo>
                  <a:pt x="45" y="1140"/>
                  <a:pt x="90" y="1020"/>
                  <a:pt x="180" y="900"/>
                </a:cubicBezTo>
                <a:cubicBezTo>
                  <a:pt x="270" y="780"/>
                  <a:pt x="390" y="660"/>
                  <a:pt x="540" y="540"/>
                </a:cubicBezTo>
                <a:cubicBezTo>
                  <a:pt x="690" y="420"/>
                  <a:pt x="930" y="270"/>
                  <a:pt x="1080" y="180"/>
                </a:cubicBezTo>
                <a:cubicBezTo>
                  <a:pt x="1230" y="90"/>
                  <a:pt x="1380" y="30"/>
                  <a:pt x="1440" y="0"/>
                </a:cubicBezTo>
              </a:path>
            </a:pathLst>
          </a:custGeom>
          <a:noFill/>
          <a:ln w="3175">
            <a:solidFill>
              <a:srgbClr val="000000"/>
            </a:solidFill>
            <a:round/>
            <a:headEnd type="stealth" w="sm" len="lg"/>
            <a:tailEnd type="stealth" w="sm" len="lg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6" name="Freeform 1"/>
          <p:cNvSpPr>
            <a:spLocks/>
          </p:cNvSpPr>
          <p:nvPr/>
        </p:nvSpPr>
        <p:spPr bwMode="auto">
          <a:xfrm rot="15739577">
            <a:off x="2537318" y="3575226"/>
            <a:ext cx="911225" cy="801687"/>
          </a:xfrm>
          <a:custGeom>
            <a:avLst/>
            <a:gdLst/>
            <a:ahLst/>
            <a:cxnLst>
              <a:cxn ang="0">
                <a:pos x="0" y="1260"/>
              </a:cxn>
              <a:cxn ang="0">
                <a:pos x="180" y="900"/>
              </a:cxn>
              <a:cxn ang="0">
                <a:pos x="540" y="540"/>
              </a:cxn>
              <a:cxn ang="0">
                <a:pos x="1080" y="180"/>
              </a:cxn>
              <a:cxn ang="0">
                <a:pos x="1440" y="0"/>
              </a:cxn>
            </a:cxnLst>
            <a:rect l="0" t="0" r="r" b="b"/>
            <a:pathLst>
              <a:path w="1440" h="1260">
                <a:moveTo>
                  <a:pt x="0" y="1260"/>
                </a:moveTo>
                <a:cubicBezTo>
                  <a:pt x="45" y="1140"/>
                  <a:pt x="90" y="1020"/>
                  <a:pt x="180" y="900"/>
                </a:cubicBezTo>
                <a:cubicBezTo>
                  <a:pt x="270" y="780"/>
                  <a:pt x="390" y="660"/>
                  <a:pt x="540" y="540"/>
                </a:cubicBezTo>
                <a:cubicBezTo>
                  <a:pt x="690" y="420"/>
                  <a:pt x="930" y="270"/>
                  <a:pt x="1080" y="180"/>
                </a:cubicBezTo>
                <a:cubicBezTo>
                  <a:pt x="1230" y="90"/>
                  <a:pt x="1380" y="30"/>
                  <a:pt x="1440" y="0"/>
                </a:cubicBezTo>
              </a:path>
            </a:pathLst>
          </a:custGeom>
          <a:noFill/>
          <a:ln w="3175">
            <a:solidFill>
              <a:srgbClr val="000000"/>
            </a:solidFill>
            <a:round/>
            <a:headEnd type="stealth" w="sm" len="lg"/>
            <a:tailEnd type="stealth" w="sm" len="lg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7" name="Freeform 1"/>
          <p:cNvSpPr>
            <a:spLocks/>
          </p:cNvSpPr>
          <p:nvPr/>
        </p:nvSpPr>
        <p:spPr bwMode="auto">
          <a:xfrm rot="4886560">
            <a:off x="5660684" y="1738143"/>
            <a:ext cx="911225" cy="801687"/>
          </a:xfrm>
          <a:custGeom>
            <a:avLst/>
            <a:gdLst/>
            <a:ahLst/>
            <a:cxnLst>
              <a:cxn ang="0">
                <a:pos x="0" y="1260"/>
              </a:cxn>
              <a:cxn ang="0">
                <a:pos x="180" y="900"/>
              </a:cxn>
              <a:cxn ang="0">
                <a:pos x="540" y="540"/>
              </a:cxn>
              <a:cxn ang="0">
                <a:pos x="1080" y="180"/>
              </a:cxn>
              <a:cxn ang="0">
                <a:pos x="1440" y="0"/>
              </a:cxn>
            </a:cxnLst>
            <a:rect l="0" t="0" r="r" b="b"/>
            <a:pathLst>
              <a:path w="1440" h="1260">
                <a:moveTo>
                  <a:pt x="0" y="1260"/>
                </a:moveTo>
                <a:cubicBezTo>
                  <a:pt x="45" y="1140"/>
                  <a:pt x="90" y="1020"/>
                  <a:pt x="180" y="900"/>
                </a:cubicBezTo>
                <a:cubicBezTo>
                  <a:pt x="270" y="780"/>
                  <a:pt x="390" y="660"/>
                  <a:pt x="540" y="540"/>
                </a:cubicBezTo>
                <a:cubicBezTo>
                  <a:pt x="690" y="420"/>
                  <a:pt x="930" y="270"/>
                  <a:pt x="1080" y="180"/>
                </a:cubicBezTo>
                <a:cubicBezTo>
                  <a:pt x="1230" y="90"/>
                  <a:pt x="1380" y="30"/>
                  <a:pt x="1440" y="0"/>
                </a:cubicBezTo>
              </a:path>
            </a:pathLst>
          </a:custGeom>
          <a:noFill/>
          <a:ln w="3175">
            <a:solidFill>
              <a:srgbClr val="000000"/>
            </a:solidFill>
            <a:round/>
            <a:headEnd type="stealth" w="sm" len="lg"/>
            <a:tailEnd type="stealth" w="sm" len="lg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8" name="Стрелка вправо 47"/>
          <p:cNvSpPr/>
          <p:nvPr/>
        </p:nvSpPr>
        <p:spPr>
          <a:xfrm>
            <a:off x="1619672" y="2924944"/>
            <a:ext cx="21602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Стрелка вниз 48"/>
          <p:cNvSpPr/>
          <p:nvPr/>
        </p:nvSpPr>
        <p:spPr>
          <a:xfrm>
            <a:off x="4355976" y="980728"/>
            <a:ext cx="288032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Стрелка вверх 49"/>
          <p:cNvSpPr/>
          <p:nvPr/>
        </p:nvSpPr>
        <p:spPr>
          <a:xfrm>
            <a:off x="4283968" y="4941168"/>
            <a:ext cx="360040" cy="14401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Стрелка влево 50"/>
          <p:cNvSpPr/>
          <p:nvPr/>
        </p:nvSpPr>
        <p:spPr>
          <a:xfrm>
            <a:off x="7236296" y="2996952"/>
            <a:ext cx="216024" cy="2880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23294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8"/>
          <p:cNvGrpSpPr/>
          <p:nvPr/>
        </p:nvGrpSpPr>
        <p:grpSpPr>
          <a:xfrm>
            <a:off x="-10139" y="3376290"/>
            <a:ext cx="627791" cy="3527049"/>
            <a:chOff x="-16231" y="0"/>
            <a:chExt cx="1672415" cy="6884041"/>
          </a:xfrm>
        </p:grpSpPr>
        <p:pic>
          <p:nvPicPr>
            <p:cNvPr id="10" name="Picture 2" descr="C:\Users\ТОЛЯ\Desktop\5555555555\1312435082_stock-vector-ethnic-ukraine-patterns-7.jpg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t="52812" r="50000"/>
            <a:stretch/>
          </p:blipFill>
          <p:spPr bwMode="auto">
            <a:xfrm>
              <a:off x="-16231" y="0"/>
              <a:ext cx="1656184" cy="350100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C:\Users\ТОЛЯ\Desktop\5555555555\1312435082_stock-vector-ethnic-ukraine-patterns-7.jpg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 t="52812" r="50000"/>
            <a:stretch/>
          </p:blipFill>
          <p:spPr bwMode="auto">
            <a:xfrm>
              <a:off x="0" y="3383033"/>
              <a:ext cx="1656184" cy="3501008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3" name="Picture 2" descr="C:\Users\ТОЛЯ\Desktop\5555555555\1312435082_stock-vector-ethnic-ukraine-patterns-7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52812" r="50000"/>
          <a:stretch/>
        </p:blipFill>
        <p:spPr bwMode="auto">
          <a:xfrm>
            <a:off x="-19278" y="-17657"/>
            <a:ext cx="621698" cy="179374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:\Users\ТОЛЯ\Desktop\5555555555\1312435082_stock-vector-ethnic-ukraine-patterns-7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52813" r="50000" b="3213"/>
          <a:stretch/>
        </p:blipFill>
        <p:spPr bwMode="auto">
          <a:xfrm>
            <a:off x="-13185" y="1715645"/>
            <a:ext cx="621698" cy="167156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ТОЛЯ\Desktop\5555555555\1315154342_qh0ut3expdwzhx5.jpe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-113" b="77560"/>
          <a:stretch/>
        </p:blipFill>
        <p:spPr bwMode="auto">
          <a:xfrm>
            <a:off x="0" y="0"/>
            <a:ext cx="1456264" cy="897105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7" descr="C:\Users\ТОЛЯ\Desktop\5555555555\m_4_20124026ad572d58.jpg"/>
          <p:cNvPicPr>
            <a:picLocks noChangeAspect="1" noChangeArrowheads="1"/>
          </p:cNvPicPr>
          <p:nvPr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5241" b="13623"/>
          <a:stretch/>
        </p:blipFill>
        <p:spPr bwMode="auto">
          <a:xfrm>
            <a:off x="7787249" y="6149579"/>
            <a:ext cx="1356751" cy="708421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/>
          </a:p>
        </p:txBody>
      </p:sp>
      <p:grpSp>
        <p:nvGrpSpPr>
          <p:cNvPr id="3" name="Group 2"/>
          <p:cNvGrpSpPr>
            <a:grpSpLocks noChangeAspect="1"/>
          </p:cNvGrpSpPr>
          <p:nvPr/>
        </p:nvGrpSpPr>
        <p:grpSpPr bwMode="auto">
          <a:xfrm>
            <a:off x="683568" y="548332"/>
            <a:ext cx="7920821" cy="6095378"/>
            <a:chOff x="4770" y="1670"/>
            <a:chExt cx="7202" cy="3931"/>
          </a:xfrm>
        </p:grpSpPr>
        <p:sp>
          <p:nvSpPr>
            <p:cNvPr id="3075" name="AutoShape 3"/>
            <p:cNvSpPr>
              <a:spLocks noChangeAspect="1" noChangeArrowheads="1"/>
            </p:cNvSpPr>
            <p:nvPr/>
          </p:nvSpPr>
          <p:spPr bwMode="auto">
            <a:xfrm>
              <a:off x="4770" y="1731"/>
              <a:ext cx="7200" cy="38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76" name="Text Box 4"/>
            <p:cNvSpPr txBox="1">
              <a:spLocks noChangeArrowheads="1"/>
            </p:cNvSpPr>
            <p:nvPr/>
          </p:nvSpPr>
          <p:spPr bwMode="auto">
            <a:xfrm>
              <a:off x="4927" y="1670"/>
              <a:ext cx="2833" cy="32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Bookman Old Style" pitchFamily="18" charset="0"/>
                </a:rPr>
                <a:t>Демографічна безпека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78" name="Text Box 6"/>
            <p:cNvSpPr txBox="1">
              <a:spLocks noChangeArrowheads="1"/>
            </p:cNvSpPr>
            <p:nvPr/>
          </p:nvSpPr>
          <p:spPr bwMode="auto">
            <a:xfrm>
              <a:off x="8044" y="1670"/>
              <a:ext cx="3928" cy="27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Функціональні складові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79" name="Text Box 7"/>
            <p:cNvSpPr txBox="1">
              <a:spLocks noChangeArrowheads="1"/>
            </p:cNvSpPr>
            <p:nvPr/>
          </p:nvSpPr>
          <p:spPr bwMode="auto">
            <a:xfrm>
              <a:off x="4927" y="2088"/>
              <a:ext cx="2094" cy="46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Демографічна глобалізація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81" name="Text Box 9"/>
            <p:cNvSpPr txBox="1">
              <a:spLocks noChangeArrowheads="1"/>
            </p:cNvSpPr>
            <p:nvPr/>
          </p:nvSpPr>
          <p:spPr bwMode="auto">
            <a:xfrm>
              <a:off x="7323" y="2091"/>
              <a:ext cx="4647" cy="50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18000" tIns="10800" rIns="18000" bIns="108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11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-результат</a:t>
              </a: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 демографічного відтворення населення в окремих країнах з врахуванням соціально-економічної, демографічної та екологічної ситуації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82" name="Text Box 10"/>
            <p:cNvSpPr txBox="1">
              <a:spLocks noChangeArrowheads="1"/>
            </p:cNvSpPr>
            <p:nvPr/>
          </p:nvSpPr>
          <p:spPr bwMode="auto">
            <a:xfrm>
              <a:off x="4901" y="2692"/>
              <a:ext cx="2095" cy="45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Демографічна безпека України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84" name="Text Box 12"/>
            <p:cNvSpPr txBox="1">
              <a:spLocks noChangeArrowheads="1"/>
            </p:cNvSpPr>
            <p:nvPr/>
          </p:nvSpPr>
          <p:spPr bwMode="auto">
            <a:xfrm>
              <a:off x="7323" y="2721"/>
              <a:ext cx="4647" cy="48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18000" tIns="10800" rIns="18000" bIns="108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- соціальної складової демографічної політики;</a:t>
              </a:r>
            </a:p>
            <a:p>
              <a:pPr marL="0" marR="0" lvl="0" indent="0" algn="l" defTabSz="914400" rtl="0" eaLnBrk="1" fontAlgn="base" latinLnBrk="0" hangingPunct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- відтворення населення країни;</a:t>
              </a:r>
            </a:p>
            <a:p>
              <a:pPr marL="0" marR="0" lvl="0" indent="0" algn="l" defTabSz="914400" rtl="0" eaLnBrk="1" fontAlgn="base" latinLnBrk="0" hangingPunct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- безпека міграційних процесів</a:t>
              </a:r>
              <a:endPara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85" name="Text Box 13"/>
            <p:cNvSpPr txBox="1">
              <a:spLocks noChangeArrowheads="1"/>
            </p:cNvSpPr>
            <p:nvPr/>
          </p:nvSpPr>
          <p:spPr bwMode="auto">
            <a:xfrm>
              <a:off x="4866" y="3296"/>
              <a:ext cx="2065" cy="45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18000" tIns="10800" rIns="18000" bIns="108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Демографічна безпека регіону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87" name="Text Box 15"/>
            <p:cNvSpPr txBox="1">
              <a:spLocks noChangeArrowheads="1"/>
            </p:cNvSpPr>
            <p:nvPr/>
          </p:nvSpPr>
          <p:spPr bwMode="auto">
            <a:xfrm>
              <a:off x="7323" y="3296"/>
              <a:ext cx="4647" cy="59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18000" tIns="10800" rIns="18000" bIns="10800" numCol="1" anchor="t" anchorCtr="0" compatLnSpc="1">
              <a:prstTxWarp prst="textNoShape">
                <a:avLst/>
              </a:prstTxWarp>
            </a:bodyPr>
            <a:lstStyle/>
            <a:p>
              <a:pPr lvl="0" fontAlgn="base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uk-UA" dirty="0" smtClean="0">
                  <a:latin typeface="Times New Roman" pitchFamily="18" charset="0"/>
                </a:rPr>
                <a:t>- безпека демографічної сфери на внутрішньо-регіональному рівні і збалансований розвиток регіону;</a:t>
              </a:r>
            </a:p>
            <a:p>
              <a:pPr marL="0" marR="0" lvl="0" indent="0" algn="l" defTabSz="914400" rtl="0" eaLnBrk="1" fontAlgn="base" latinLnBrk="0" hangingPunct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uk-UA" dirty="0" smtClean="0">
                  <a:latin typeface="Times New Roman" pitchFamily="18" charset="0"/>
                </a:rPr>
                <a:t>- безпека міжрегіональної міграції</a:t>
              </a:r>
              <a:endParaRPr lang="en-US" dirty="0" smtClean="0">
                <a:latin typeface="Times New Roman" pitchFamily="18" charset="0"/>
              </a:endParaRPr>
            </a:p>
          </p:txBody>
        </p:sp>
        <p:sp>
          <p:nvSpPr>
            <p:cNvPr id="3088" name="Text Box 16"/>
            <p:cNvSpPr txBox="1">
              <a:spLocks noChangeArrowheads="1"/>
            </p:cNvSpPr>
            <p:nvPr/>
          </p:nvSpPr>
          <p:spPr bwMode="auto">
            <a:xfrm>
              <a:off x="4835" y="5200"/>
              <a:ext cx="7020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457200" marR="0" lvl="1" indent="0" algn="just" defTabSz="914400" rtl="0" eaLnBrk="1" fontAlgn="base" latinLnBrk="0" hangingPunct="1">
                <a:lnSpc>
                  <a:spcPct val="98000"/>
                </a:lnSpc>
                <a:spcBef>
                  <a:spcPts val="25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Рис. 6. Ієрархічна декомпозиція багаторівневої системи демографічної безпеки</a:t>
              </a: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, </a:t>
              </a:r>
              <a:r>
                <a:rPr kumimoji="0" lang="uk-UA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авторська розробка</a:t>
              </a: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95" name="Text Box 23"/>
            <p:cNvSpPr txBox="1">
              <a:spLocks noChangeArrowheads="1"/>
            </p:cNvSpPr>
            <p:nvPr/>
          </p:nvSpPr>
          <p:spPr bwMode="auto">
            <a:xfrm>
              <a:off x="4770" y="3946"/>
              <a:ext cx="2226" cy="45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Демографічна безпека території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99" name="Text Box 27"/>
            <p:cNvSpPr txBox="1">
              <a:spLocks noChangeArrowheads="1"/>
            </p:cNvSpPr>
            <p:nvPr/>
          </p:nvSpPr>
          <p:spPr bwMode="auto">
            <a:xfrm>
              <a:off x="7323" y="3946"/>
              <a:ext cx="4649" cy="69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18000" tIns="10800" rIns="18000" bIns="108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uk-UA" dirty="0" smtClean="0">
                  <a:latin typeface="Times New Roman" pitchFamily="18" charset="0"/>
                </a:rPr>
                <a:t>демографічна ситуація окремих територій, як передумова їх збалансованого розвитку та геополітичної безпеки;</a:t>
              </a:r>
            </a:p>
            <a:p>
              <a:pPr marL="0" marR="0" lvl="0" indent="0" algn="l" defTabSz="914400" rtl="0" eaLnBrk="1" fontAlgn="base" latinLnBrk="0" hangingPunct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uk-UA" dirty="0" smtClean="0">
                  <a:latin typeface="Times New Roman" pitchFamily="18" charset="0"/>
                </a:rPr>
                <a:t>- баланс внутрішньо регіональної міграції та урбанізація населення</a:t>
              </a:r>
              <a:endParaRPr lang="en-US" dirty="0" smtClean="0">
                <a:latin typeface="Times New Roman" pitchFamily="18" charset="0"/>
              </a:endParaRPr>
            </a:p>
          </p:txBody>
        </p:sp>
        <p:sp>
          <p:nvSpPr>
            <p:cNvPr id="3108" name="Text Box 36"/>
            <p:cNvSpPr txBox="1">
              <a:spLocks noChangeArrowheads="1"/>
            </p:cNvSpPr>
            <p:nvPr/>
          </p:nvSpPr>
          <p:spPr bwMode="auto">
            <a:xfrm>
              <a:off x="4835" y="4735"/>
              <a:ext cx="2161" cy="36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Безпека особи</a:t>
              </a:r>
              <a:endPara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110" name="Text Box 38"/>
            <p:cNvSpPr txBox="1">
              <a:spLocks noChangeArrowheads="1"/>
            </p:cNvSpPr>
            <p:nvPr/>
          </p:nvSpPr>
          <p:spPr bwMode="auto">
            <a:xfrm>
              <a:off x="7323" y="4689"/>
              <a:ext cx="4649" cy="41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18000" tIns="10800" rIns="18000" bIns="108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економічна безпека</a:t>
              </a:r>
              <a:r>
                <a: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, </a:t>
              </a: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безпека харчування</a:t>
              </a:r>
              <a:r>
                <a: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. </a:t>
              </a: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безпека здоров’я</a:t>
              </a:r>
              <a:r>
                <a: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. </a:t>
              </a: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екологічна безпека, особиста безпека</a:t>
              </a:r>
              <a:r>
                <a: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, </a:t>
              </a: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суспільна безпека</a:t>
              </a:r>
              <a:r>
                <a:rPr kumimoji="0" 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, </a:t>
              </a:r>
              <a:r>
                <a:rPr kumimoji="0" lang="uk-UA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</a:rPr>
                <a:t>політична безпека. інформаційна безпека</a:t>
              </a:r>
              <a:endPara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71" name="Двойная стрелка вверх/вниз 70"/>
          <p:cNvSpPr/>
          <p:nvPr/>
        </p:nvSpPr>
        <p:spPr>
          <a:xfrm>
            <a:off x="1979712" y="1916832"/>
            <a:ext cx="72008" cy="216024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Двойная стрелка вверх/вниз 71"/>
          <p:cNvSpPr/>
          <p:nvPr/>
        </p:nvSpPr>
        <p:spPr>
          <a:xfrm>
            <a:off x="1979712" y="2852936"/>
            <a:ext cx="72008" cy="216024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3" name="Двойная стрелка вверх/вниз 72"/>
          <p:cNvSpPr/>
          <p:nvPr/>
        </p:nvSpPr>
        <p:spPr>
          <a:xfrm>
            <a:off x="1979712" y="3789040"/>
            <a:ext cx="72008" cy="288032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Двойная стрелка вверх/вниз 73"/>
          <p:cNvSpPr/>
          <p:nvPr/>
        </p:nvSpPr>
        <p:spPr>
          <a:xfrm flipH="1">
            <a:off x="1979711" y="4797152"/>
            <a:ext cx="45719" cy="504056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Стрелка вправо 74"/>
          <p:cNvSpPr/>
          <p:nvPr/>
        </p:nvSpPr>
        <p:spPr>
          <a:xfrm>
            <a:off x="3131840" y="1556792"/>
            <a:ext cx="432048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Стрелка вправо 75"/>
          <p:cNvSpPr/>
          <p:nvPr/>
        </p:nvSpPr>
        <p:spPr>
          <a:xfrm>
            <a:off x="3131840" y="2492896"/>
            <a:ext cx="432048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Стрелка вправо 76"/>
          <p:cNvSpPr/>
          <p:nvPr/>
        </p:nvSpPr>
        <p:spPr>
          <a:xfrm>
            <a:off x="3059832" y="3429000"/>
            <a:ext cx="432048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8" name="Стрелка вправо 77"/>
          <p:cNvSpPr/>
          <p:nvPr/>
        </p:nvSpPr>
        <p:spPr>
          <a:xfrm>
            <a:off x="3131840" y="4437112"/>
            <a:ext cx="360040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9" name="Стрелка вправо 78"/>
          <p:cNvSpPr/>
          <p:nvPr/>
        </p:nvSpPr>
        <p:spPr>
          <a:xfrm>
            <a:off x="3131840" y="5517232"/>
            <a:ext cx="360040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23294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105" name="Rectangle 3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31073" name="Group 1"/>
          <p:cNvGrpSpPr>
            <a:grpSpLocks noChangeAspect="1"/>
          </p:cNvGrpSpPr>
          <p:nvPr/>
        </p:nvGrpSpPr>
        <p:grpSpPr bwMode="auto">
          <a:xfrm>
            <a:off x="323528" y="404664"/>
            <a:ext cx="8568952" cy="6095629"/>
            <a:chOff x="4716" y="1598"/>
            <a:chExt cx="7380" cy="4167"/>
          </a:xfrm>
        </p:grpSpPr>
        <p:sp>
          <p:nvSpPr>
            <p:cNvPr id="131104" name="AutoShape 32"/>
            <p:cNvSpPr>
              <a:spLocks noChangeAspect="1" noChangeArrowheads="1"/>
            </p:cNvSpPr>
            <p:nvPr/>
          </p:nvSpPr>
          <p:spPr bwMode="auto">
            <a:xfrm>
              <a:off x="4716" y="1598"/>
              <a:ext cx="7380" cy="3938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1103" name="Text Box 31"/>
            <p:cNvSpPr txBox="1">
              <a:spLocks noChangeArrowheads="1"/>
            </p:cNvSpPr>
            <p:nvPr/>
          </p:nvSpPr>
          <p:spPr bwMode="auto">
            <a:xfrm>
              <a:off x="4778" y="2090"/>
              <a:ext cx="1736" cy="9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Показники природного відтворення населення</a:t>
              </a:r>
              <a:endPara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1102" name="Text Box 30"/>
            <p:cNvSpPr txBox="1">
              <a:spLocks noChangeArrowheads="1"/>
            </p:cNvSpPr>
            <p:nvPr/>
          </p:nvSpPr>
          <p:spPr bwMode="auto">
            <a:xfrm>
              <a:off x="5150" y="3173"/>
              <a:ext cx="2047" cy="73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18000" tIns="10800" rIns="18000" bIns="1080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uk-UA" sz="2400" dirty="0" smtClean="0">
                  <a:latin typeface="Arial" pitchFamily="34" charset="0"/>
                  <a:ea typeface="Times New Roman" pitchFamily="18" charset="0"/>
                  <a:cs typeface="Arial" pitchFamily="34" charset="0"/>
                </a:rPr>
                <a:t>Показники механічного руху населення</a:t>
              </a:r>
            </a:p>
          </p:txBody>
        </p:sp>
        <p:sp>
          <p:nvSpPr>
            <p:cNvPr id="131101" name="Text Box 29"/>
            <p:cNvSpPr txBox="1">
              <a:spLocks noChangeArrowheads="1"/>
            </p:cNvSpPr>
            <p:nvPr/>
          </p:nvSpPr>
          <p:spPr bwMode="auto">
            <a:xfrm>
              <a:off x="7445" y="2041"/>
              <a:ext cx="1574" cy="75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18000" tIns="10800" rIns="18000" bIns="108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Показники здоров’я населення</a:t>
              </a:r>
              <a:endPara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1097" name="Text Box 25"/>
            <p:cNvSpPr txBox="1">
              <a:spLocks noChangeArrowheads="1"/>
            </p:cNvSpPr>
            <p:nvPr/>
          </p:nvSpPr>
          <p:spPr bwMode="auto">
            <a:xfrm>
              <a:off x="5408" y="1598"/>
              <a:ext cx="6174" cy="29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18000" tIns="10800" rIns="18000" bIns="108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Система показників демографічної безпеки</a:t>
              </a:r>
              <a:endPara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1092" name="Text Box 20"/>
            <p:cNvSpPr txBox="1">
              <a:spLocks noChangeArrowheads="1"/>
            </p:cNvSpPr>
            <p:nvPr/>
          </p:nvSpPr>
          <p:spPr bwMode="auto">
            <a:xfrm>
              <a:off x="8871" y="4108"/>
              <a:ext cx="2047" cy="78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18000" tIns="10800" rIns="18000" bIns="108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Показники </a:t>
              </a:r>
              <a:r>
                <a:rPr kumimoji="0" lang="uk-UA" sz="24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статево-вікового</a:t>
              </a:r>
              <a:r>
                <a:rPr kumimoji="0" 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складу населення </a:t>
              </a:r>
              <a:endPara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1089" name="Text Box 17"/>
            <p:cNvSpPr txBox="1">
              <a:spLocks noChangeArrowheads="1"/>
            </p:cNvSpPr>
            <p:nvPr/>
          </p:nvSpPr>
          <p:spPr bwMode="auto">
            <a:xfrm>
              <a:off x="9801" y="2041"/>
              <a:ext cx="2109" cy="78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18000" tIns="10800" rIns="18000" bIns="108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Показники девіантної поведінка населення</a:t>
              </a:r>
              <a:endPara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1086" name="Text Box 14"/>
            <p:cNvSpPr txBox="1">
              <a:spLocks noChangeArrowheads="1"/>
            </p:cNvSpPr>
            <p:nvPr/>
          </p:nvSpPr>
          <p:spPr bwMode="auto">
            <a:xfrm>
              <a:off x="9491" y="3026"/>
              <a:ext cx="2419" cy="83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18000" tIns="10800" rIns="18000" bIns="108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Показники соціально-небезпечних хвороб населення</a:t>
              </a:r>
              <a:endParaRPr kumimoji="0" 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1084" name="Text Box 12"/>
            <p:cNvSpPr txBox="1">
              <a:spLocks noChangeArrowheads="1"/>
            </p:cNvSpPr>
            <p:nvPr/>
          </p:nvSpPr>
          <p:spPr bwMode="auto">
            <a:xfrm>
              <a:off x="5584" y="4256"/>
              <a:ext cx="2233" cy="83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18000" tIns="10800" rIns="18000" bIns="1080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Показники характеристики сім</a:t>
              </a:r>
              <a:r>
                <a:rPr kumimoji="0" lang="en-US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`</a:t>
              </a:r>
              <a:r>
                <a:rPr kumimoji="0" lang="uk-UA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ї</a:t>
              </a:r>
              <a:endParaRPr kumimoji="0" lang="uk-U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1074" name="Text Box 2"/>
            <p:cNvSpPr txBox="1">
              <a:spLocks noChangeArrowheads="1"/>
            </p:cNvSpPr>
            <p:nvPr/>
          </p:nvSpPr>
          <p:spPr bwMode="auto">
            <a:xfrm>
              <a:off x="5026" y="5290"/>
              <a:ext cx="6862" cy="4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sz="24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Рис.7. Система показників оцінювання демографічної безпеки України</a:t>
              </a:r>
              <a:endPara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cxnSp>
        <p:nvCxnSpPr>
          <p:cNvPr id="46" name="Прямая со стрелкой 45"/>
          <p:cNvCxnSpPr/>
          <p:nvPr/>
        </p:nvCxnSpPr>
        <p:spPr>
          <a:xfrm>
            <a:off x="2699792" y="836712"/>
            <a:ext cx="0" cy="1872208"/>
          </a:xfrm>
          <a:prstGeom prst="straightConnector1">
            <a:avLst/>
          </a:prstGeom>
          <a:ln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>
            <a:off x="3347864" y="836712"/>
            <a:ext cx="0" cy="3456384"/>
          </a:xfrm>
          <a:prstGeom prst="straightConnector1">
            <a:avLst/>
          </a:prstGeom>
          <a:ln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>
            <a:off x="6012160" y="836712"/>
            <a:ext cx="0" cy="1656184"/>
          </a:xfrm>
          <a:prstGeom prst="straightConnector1">
            <a:avLst/>
          </a:prstGeom>
          <a:ln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/>
          <p:nvPr/>
        </p:nvCxnSpPr>
        <p:spPr>
          <a:xfrm>
            <a:off x="5580112" y="836712"/>
            <a:ext cx="0" cy="3240360"/>
          </a:xfrm>
          <a:prstGeom prst="straightConnector1">
            <a:avLst/>
          </a:prstGeom>
          <a:ln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 стрелкой 57"/>
          <p:cNvCxnSpPr/>
          <p:nvPr/>
        </p:nvCxnSpPr>
        <p:spPr>
          <a:xfrm>
            <a:off x="1619672" y="836712"/>
            <a:ext cx="0" cy="216024"/>
          </a:xfrm>
          <a:prstGeom prst="straightConnector1">
            <a:avLst/>
          </a:prstGeom>
          <a:ln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 стрелкой 58"/>
          <p:cNvCxnSpPr/>
          <p:nvPr/>
        </p:nvCxnSpPr>
        <p:spPr>
          <a:xfrm>
            <a:off x="6732240" y="836712"/>
            <a:ext cx="0" cy="216024"/>
          </a:xfrm>
          <a:prstGeom prst="straightConnector1">
            <a:avLst/>
          </a:prstGeom>
          <a:ln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67544" y="1268760"/>
          <a:ext cx="8424939" cy="4935297"/>
        </p:xfrm>
        <a:graphic>
          <a:graphicData uri="http://schemas.openxmlformats.org/drawingml/2006/table">
            <a:tbl>
              <a:tblPr/>
              <a:tblGrid>
                <a:gridCol w="3751515"/>
                <a:gridCol w="584178"/>
                <a:gridCol w="584178"/>
                <a:gridCol w="584178"/>
                <a:gridCol w="584178"/>
                <a:gridCol w="584178"/>
                <a:gridCol w="584178"/>
                <a:gridCol w="584178"/>
                <a:gridCol w="584178"/>
              </a:tblGrid>
              <a:tr h="1224136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Роки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2002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2005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2009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2013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2015</a:t>
                      </a:r>
                    </a:p>
                  </a:txBody>
                  <a:tcPr marL="6607" marR="6607" marT="6607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2016</a:t>
                      </a:r>
                    </a:p>
                  </a:txBody>
                  <a:tcPr marL="6607" marR="6607" marT="6607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Порогові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значення</a:t>
                      </a:r>
                      <a:endParaRPr lang="ru-RU" sz="20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07" marR="6607" marT="6607" marB="0" vert="vert27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Цільві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орієнтири</a:t>
                      </a:r>
                      <a:endParaRPr lang="ru-RU" sz="20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07" marR="6607" marT="6607" marB="0" vert="vert27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9744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Показники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природного </a:t>
                      </a:r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відтворення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1" i="0" u="none" strike="noStrike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населення</a:t>
                      </a:r>
                      <a:endParaRPr lang="ru-RU" sz="20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07" marR="6607" marT="66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20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07" marR="6607" marT="6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2000" b="0" i="0" u="none" strike="noStrike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07" marR="6607" marT="6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20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07" marR="6607" marT="6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20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07" marR="6607" marT="6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719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Показник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життєвості</a:t>
                      </a:r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населення</a:t>
                      </a:r>
                      <a:endParaRPr lang="ru-RU" sz="20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607" marR="6607" marT="66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0,52</a:t>
                      </a:r>
                    </a:p>
                  </a:txBody>
                  <a:tcPr marL="6607" marR="6607" marT="66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0,54</a:t>
                      </a:r>
                    </a:p>
                  </a:txBody>
                  <a:tcPr marL="6607" marR="6607" marT="66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0,73</a:t>
                      </a:r>
                    </a:p>
                  </a:txBody>
                  <a:tcPr marL="6607" marR="6607" marT="66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0,76</a:t>
                      </a:r>
                    </a:p>
                  </a:txBody>
                  <a:tcPr marL="6607" marR="6607" marT="66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0,69</a:t>
                      </a:r>
                    </a:p>
                  </a:txBody>
                  <a:tcPr marL="6607" marR="6607" marT="6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0,68</a:t>
                      </a:r>
                    </a:p>
                  </a:txBody>
                  <a:tcPr marL="6607" marR="6607" marT="6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607" marR="6607" marT="6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1,2</a:t>
                      </a:r>
                    </a:p>
                  </a:txBody>
                  <a:tcPr marL="6607" marR="6607" marT="66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719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Сумарний коефіцієнт народжуваності</a:t>
                      </a:r>
                    </a:p>
                  </a:txBody>
                  <a:tcPr marL="6607" marR="6607" marT="66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1,1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1,2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1,5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1,5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1,5</a:t>
                      </a:r>
                    </a:p>
                  </a:txBody>
                  <a:tcPr marL="6607" marR="6607" marT="6607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1,5</a:t>
                      </a:r>
                    </a:p>
                  </a:txBody>
                  <a:tcPr marL="6607" marR="6607" marT="6607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2,1</a:t>
                      </a:r>
                    </a:p>
                  </a:txBody>
                  <a:tcPr marL="6607" marR="6607" marT="6607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2,6</a:t>
                      </a:r>
                    </a:p>
                  </a:txBody>
                  <a:tcPr marL="6607" marR="6607" marT="6607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719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Коефіцієнт смертності населення у віці 15-59 років, ‰</a:t>
                      </a:r>
                    </a:p>
                  </a:txBody>
                  <a:tcPr marL="6607" marR="6607" marT="66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6,09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6,87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5,71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5,09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6,2</a:t>
                      </a:r>
                    </a:p>
                  </a:txBody>
                  <a:tcPr marL="6607" marR="6607" marT="6607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5,25</a:t>
                      </a:r>
                    </a:p>
                  </a:txBody>
                  <a:tcPr marL="6607" marR="6607" marT="6607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607" marR="6607" marT="6607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2,7</a:t>
                      </a:r>
                    </a:p>
                  </a:txBody>
                  <a:tcPr marL="6607" marR="6607" marT="6607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719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Індекс надсмертності чоловіків у віці 15-59 років</a:t>
                      </a:r>
                    </a:p>
                  </a:txBody>
                  <a:tcPr marL="6607" marR="6607" marT="66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2,84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2,78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2,56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2,7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2,78</a:t>
                      </a:r>
                    </a:p>
                  </a:txBody>
                  <a:tcPr marL="6607" marR="6607" marT="6607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2,9</a:t>
                      </a:r>
                    </a:p>
                  </a:txBody>
                  <a:tcPr marL="6607" marR="6607" marT="6607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2,5</a:t>
                      </a:r>
                    </a:p>
                  </a:txBody>
                  <a:tcPr marL="6607" marR="6607" marT="6607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1,6</a:t>
                      </a:r>
                    </a:p>
                  </a:txBody>
                  <a:tcPr marL="6607" marR="6607" marT="6607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23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Коефіцієнт смертності дітей у віці до 1 року, ‰ </a:t>
                      </a:r>
                    </a:p>
                  </a:txBody>
                  <a:tcPr marL="6607" marR="6607" marT="66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10,3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9,99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9,37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7,9</a:t>
                      </a:r>
                    </a:p>
                  </a:txBody>
                  <a:tcPr marL="6607" marR="6607" marT="6607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7,4</a:t>
                      </a:r>
                    </a:p>
                  </a:txBody>
                  <a:tcPr marL="6607" marR="6607" marT="6607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20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6,5</a:t>
                      </a:r>
                    </a:p>
                  </a:txBody>
                  <a:tcPr marL="6607" marR="6607" marT="6607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4,2</a:t>
                      </a:r>
                    </a:p>
                  </a:txBody>
                  <a:tcPr marL="6607" marR="6607" marT="6607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23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Коефіцієнт  мертвонароджуваності,‰</a:t>
                      </a:r>
                    </a:p>
                  </a:txBody>
                  <a:tcPr marL="6607" marR="6607" marT="660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4,7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5,26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6,54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6,29</a:t>
                      </a:r>
                    </a:p>
                  </a:txBody>
                  <a:tcPr marL="6607" marR="6607" marT="6607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6,28</a:t>
                      </a:r>
                    </a:p>
                  </a:txBody>
                  <a:tcPr marL="6607" marR="6607" marT="6607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>
                          <a:latin typeface="Times New Roman" pitchFamily="18" charset="0"/>
                          <a:cs typeface="Times New Roman" pitchFamily="18" charset="0"/>
                        </a:rPr>
                        <a:t>6,41</a:t>
                      </a:r>
                    </a:p>
                  </a:txBody>
                  <a:tcPr marL="6607" marR="6607" marT="6607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6,2</a:t>
                      </a:r>
                    </a:p>
                  </a:txBody>
                  <a:tcPr marL="6607" marR="6607" marT="6607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4,1</a:t>
                      </a:r>
                    </a:p>
                  </a:txBody>
                  <a:tcPr marL="6607" marR="6607" marT="6607" marB="0" anchor="ctr" anchorCtr="1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51520" y="404664"/>
            <a:ext cx="88924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fontAlgn="b">
              <a:lnSpc>
                <a:spcPct val="80000"/>
              </a:lnSpc>
            </a:pPr>
            <a:r>
              <a:rPr lang="ru-RU" sz="2000" dirty="0" err="1" smtClean="0">
                <a:latin typeface="Times New Roman"/>
              </a:rPr>
              <a:t>Таблиця</a:t>
            </a:r>
            <a:r>
              <a:rPr lang="ru-RU" sz="2000" dirty="0" smtClean="0">
                <a:latin typeface="Times New Roman"/>
              </a:rPr>
              <a:t> 1.1</a:t>
            </a:r>
          </a:p>
          <a:p>
            <a:pPr algn="ctr" fontAlgn="b">
              <a:lnSpc>
                <a:spcPct val="80000"/>
              </a:lnSpc>
            </a:pPr>
            <a:r>
              <a:rPr lang="ru-RU" sz="2000" dirty="0" err="1" smtClean="0">
                <a:latin typeface="Times New Roman"/>
              </a:rPr>
              <a:t>Показники</a:t>
            </a:r>
            <a:r>
              <a:rPr lang="ru-RU" sz="2000" dirty="0" smtClean="0">
                <a:latin typeface="Times New Roman"/>
              </a:rPr>
              <a:t> </a:t>
            </a:r>
            <a:r>
              <a:rPr lang="ru-RU" sz="2000" dirty="0" err="1" smtClean="0">
                <a:latin typeface="Times New Roman"/>
              </a:rPr>
              <a:t>демографічної</a:t>
            </a:r>
            <a:r>
              <a:rPr lang="ru-RU" sz="2000" dirty="0" smtClean="0">
                <a:latin typeface="Times New Roman"/>
              </a:rPr>
              <a:t> </a:t>
            </a:r>
            <a:r>
              <a:rPr lang="ru-RU" sz="2000" dirty="0" err="1" smtClean="0">
                <a:latin typeface="Times New Roman"/>
              </a:rPr>
              <a:t>безпеки</a:t>
            </a:r>
            <a:r>
              <a:rPr lang="ru-RU" sz="2000" dirty="0" smtClean="0">
                <a:latin typeface="Times New Roman"/>
              </a:rPr>
              <a:t> </a:t>
            </a:r>
            <a:r>
              <a:rPr lang="ru-RU" sz="2000" dirty="0" err="1" smtClean="0">
                <a:latin typeface="Times New Roman"/>
              </a:rPr>
              <a:t>України</a:t>
            </a:r>
            <a:r>
              <a:rPr lang="ru-RU" sz="2000" dirty="0" smtClean="0">
                <a:latin typeface="Times New Roman"/>
              </a:rPr>
              <a:t> у  2002-2016 </a:t>
            </a:r>
            <a:r>
              <a:rPr lang="ru-RU" sz="2000" dirty="0" err="1" smtClean="0">
                <a:latin typeface="Times New Roman"/>
              </a:rPr>
              <a:t>рр</a:t>
            </a:r>
            <a:r>
              <a:rPr lang="ru-RU" sz="2000" dirty="0" smtClean="0">
                <a:latin typeface="Times New Roman"/>
              </a:rPr>
              <a:t>. та </a:t>
            </a:r>
            <a:r>
              <a:rPr lang="ru-RU" sz="2000" dirty="0" err="1" smtClean="0">
                <a:latin typeface="Times New Roman"/>
              </a:rPr>
              <a:t>їх</a:t>
            </a:r>
            <a:r>
              <a:rPr lang="ru-RU" sz="2000" dirty="0" smtClean="0">
                <a:latin typeface="Times New Roman"/>
              </a:rPr>
              <a:t> </a:t>
            </a:r>
            <a:r>
              <a:rPr lang="ru-RU" sz="2000" dirty="0" err="1" smtClean="0">
                <a:latin typeface="Times New Roman"/>
              </a:rPr>
              <a:t>цільові</a:t>
            </a:r>
            <a:r>
              <a:rPr lang="ru-RU" sz="2000" dirty="0" smtClean="0">
                <a:latin typeface="Times New Roman"/>
              </a:rPr>
              <a:t> </a:t>
            </a:r>
            <a:r>
              <a:rPr lang="ru-RU" sz="2000" dirty="0" err="1" smtClean="0">
                <a:latin typeface="Times New Roman"/>
              </a:rPr>
              <a:t>орієнтири</a:t>
            </a:r>
            <a:r>
              <a:rPr lang="ru-RU" sz="2000" dirty="0" smtClean="0">
                <a:latin typeface="Times New Roman"/>
              </a:rPr>
              <a:t> </a:t>
            </a:r>
            <a:r>
              <a:rPr lang="ru-RU" sz="2000" dirty="0" err="1" smtClean="0">
                <a:latin typeface="Times New Roman"/>
              </a:rPr>
              <a:t>та</a:t>
            </a:r>
            <a:r>
              <a:rPr lang="ru-RU" sz="2000" dirty="0" smtClean="0">
                <a:latin typeface="Times New Roman"/>
              </a:rPr>
              <a:t> </a:t>
            </a:r>
            <a:r>
              <a:rPr lang="ru-RU" sz="2000" dirty="0" err="1" smtClean="0">
                <a:latin typeface="Times New Roman"/>
              </a:rPr>
              <a:t>порогові</a:t>
            </a:r>
            <a:r>
              <a:rPr lang="ru-RU" sz="2000" dirty="0" smtClean="0">
                <a:latin typeface="Times New Roman"/>
              </a:rPr>
              <a:t> </a:t>
            </a:r>
            <a:r>
              <a:rPr lang="ru-RU" sz="2000" dirty="0" err="1" smtClean="0">
                <a:latin typeface="Times New Roman"/>
              </a:rPr>
              <a:t>значення</a:t>
            </a:r>
            <a:endParaRPr lang="ru-RU" sz="2000" dirty="0">
              <a:latin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Презентация-укр-12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>
    <a:lnDef>
      <a:spPr>
        <a:ln>
          <a:headEnd type="arrow"/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Презентация-укр-12</Template>
  <TotalTime>3398</TotalTime>
  <Words>2050</Words>
  <Application>Microsoft Office PowerPoint</Application>
  <PresentationFormat>Экран (4:3)</PresentationFormat>
  <Paragraphs>665</Paragraphs>
  <Slides>22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Презентация-укр-12</vt:lpstr>
      <vt:lpstr>Демографічна безпека України: аналіз та стратегії розвитку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Доповідь закінчено.  Дякую за увагу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Loner-XP</dc:creator>
  <cp:lastModifiedBy>InnA</cp:lastModifiedBy>
  <cp:revision>349</cp:revision>
  <dcterms:created xsi:type="dcterms:W3CDTF">2014-11-10T17:25:20Z</dcterms:created>
  <dcterms:modified xsi:type="dcterms:W3CDTF">2017-09-22T04:05:20Z</dcterms:modified>
</cp:coreProperties>
</file>